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328" r:id="rId2"/>
    <p:sldId id="259" r:id="rId3"/>
    <p:sldId id="332" r:id="rId4"/>
    <p:sldId id="321" r:id="rId5"/>
    <p:sldId id="333" r:id="rId6"/>
    <p:sldId id="334" r:id="rId7"/>
    <p:sldId id="335" r:id="rId8"/>
    <p:sldId id="336" r:id="rId9"/>
    <p:sldId id="337" r:id="rId10"/>
    <p:sldId id="338" r:id="rId11"/>
    <p:sldId id="339" r:id="rId12"/>
    <p:sldId id="340" r:id="rId13"/>
    <p:sldId id="352" r:id="rId14"/>
    <p:sldId id="341" r:id="rId15"/>
    <p:sldId id="342" r:id="rId16"/>
    <p:sldId id="343" r:id="rId17"/>
    <p:sldId id="344" r:id="rId18"/>
    <p:sldId id="345" r:id="rId19"/>
    <p:sldId id="346" r:id="rId20"/>
    <p:sldId id="347" r:id="rId21"/>
    <p:sldId id="348" r:id="rId22"/>
    <p:sldId id="349" r:id="rId23"/>
    <p:sldId id="351" r:id="rId24"/>
    <p:sldId id="350" r:id="rId25"/>
    <p:sldId id="297" r:id="rId26"/>
  </p:sldIdLst>
  <p:sldSz cx="12192000" cy="6858000"/>
  <p:notesSz cx="6858000" cy="9144000"/>
  <p:embeddedFontLst>
    <p:embeddedFont>
      <p:font typeface="맑은 고딕" panose="020B0503020000020004" pitchFamily="50" charset="-127"/>
      <p:regular r:id="rId29"/>
      <p:bold r:id="rId30"/>
    </p:embeddedFont>
    <p:embeddedFont>
      <p:font typeface="HY견고딕" panose="02030600000101010101" pitchFamily="18" charset="-127"/>
      <p:regular r:id="rId31"/>
    </p:embeddedFont>
    <p:embeddedFont>
      <p:font typeface="Noto Sans" panose="020B0600000101010101" charset="0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B3B"/>
    <a:srgbClr val="E1E1E1"/>
    <a:srgbClr val="E57003"/>
    <a:srgbClr val="016964"/>
    <a:srgbClr val="00A494"/>
    <a:srgbClr val="E6E6E6"/>
    <a:srgbClr val="E1A998"/>
    <a:srgbClr val="00C4B1"/>
    <a:srgbClr val="84DDE5"/>
    <a:srgbClr val="85D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31" autoAdjust="0"/>
    <p:restoredTop sz="94813" autoAdjust="0"/>
  </p:normalViewPr>
  <p:slideViewPr>
    <p:cSldViewPr>
      <p:cViewPr varScale="1">
        <p:scale>
          <a:sx n="68" d="100"/>
          <a:sy n="68" d="100"/>
        </p:scale>
        <p:origin x="576" y="6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3048" y="6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2017-12-05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2017-12-05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9325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325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686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306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703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879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007435" y="1412776"/>
            <a:ext cx="8640960" cy="504056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800" kern="1200" baseline="0" dirty="0">
                <a:solidFill>
                  <a:schemeClr val="bg1">
                    <a:lumMod val="85000"/>
                  </a:schemeClr>
                </a:solidFill>
                <a:effectLst/>
                <a:latin typeface="Noto Sans" panose="020B0502040504020204" pitchFamily="34" charset="0"/>
                <a:ea typeface="맑은 고딕" panose="020B0503020000020004" pitchFamily="50" charset="-127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2017-12-05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1007435" y="1897028"/>
            <a:ext cx="8640960" cy="160398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4300" kern="1200" baseline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2017-12-05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2017-12-05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7381" y="86954"/>
            <a:ext cx="10657184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2017-12-05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515697" y="1268760"/>
            <a:ext cx="10679548" cy="5112568"/>
          </a:xfrm>
        </p:spPr>
        <p:txBody>
          <a:bodyPr/>
          <a:lstStyle>
            <a:lvl1pPr algn="l">
              <a:buNone/>
              <a:defRPr sz="2000" baseline="0">
                <a:solidFill>
                  <a:srgbClr val="FF3B3B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  <a:lvl2pPr algn="l">
              <a:buNone/>
              <a:defRPr sz="1800" baseline="0">
                <a:solidFill>
                  <a:schemeClr val="bg1">
                    <a:lumMod val="9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2pPr>
            <a:lvl3pPr algn="l">
              <a:buNone/>
              <a:defRPr sz="1800" baseline="0">
                <a:solidFill>
                  <a:schemeClr val="bg1">
                    <a:lumMod val="9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3pPr>
            <a:lvl4pPr algn="l">
              <a:buNone/>
              <a:defRPr sz="1800" baseline="0">
                <a:solidFill>
                  <a:schemeClr val="bg1">
                    <a:lumMod val="9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4pPr>
            <a:lvl5pPr algn="l">
              <a:buNone/>
              <a:defRPr sz="1800" baseline="0">
                <a:solidFill>
                  <a:schemeClr val="bg1">
                    <a:lumMod val="9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785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500835"/>
            <a:ext cx="28448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2017-12-05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500835"/>
            <a:ext cx="38608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500835"/>
            <a:ext cx="28448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527381" y="86954"/>
            <a:ext cx="10657184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515699" y="1268760"/>
            <a:ext cx="10679547" cy="5112568"/>
          </a:xfrm>
        </p:spPr>
        <p:txBody>
          <a:bodyPr/>
          <a:lstStyle>
            <a:lvl1pPr algn="l">
              <a:buNone/>
              <a:defRPr sz="20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  <a:lvl2pPr algn="l">
              <a:buNone/>
              <a:defRPr sz="18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2pPr>
            <a:lvl3pPr algn="l">
              <a:buNone/>
              <a:defRPr sz="18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3pPr>
            <a:lvl4pPr algn="l">
              <a:buNone/>
              <a:defRPr sz="18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4pPr>
            <a:lvl5pPr algn="l">
              <a:buNone/>
              <a:defRPr sz="18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2017-12-05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1569707" y="2467100"/>
            <a:ext cx="9614859" cy="132194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6600" b="0" kern="1200" baseline="0" dirty="0">
                <a:solidFill>
                  <a:schemeClr val="bg1"/>
                </a:solidFill>
                <a:effectLst/>
                <a:latin typeface="Noto Sans" panose="020B050204050402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19026"/>
            <a:ext cx="109728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062021"/>
            <a:ext cx="109728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429397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2017-12-05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429397"/>
            <a:ext cx="3860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429397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767408" y="1330866"/>
            <a:ext cx="6480720" cy="504056"/>
          </a:xfrm>
        </p:spPr>
        <p:txBody>
          <a:bodyPr/>
          <a:lstStyle/>
          <a:p>
            <a:r>
              <a:rPr lang="ko-KR" altLang="en-US" dirty="0"/>
              <a:t>윈도우 프로그래밍 프로젝트</a:t>
            </a:r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695400" y="1834922"/>
            <a:ext cx="6480720" cy="1603980"/>
          </a:xfrm>
        </p:spPr>
        <p:txBody>
          <a:bodyPr/>
          <a:lstStyle/>
          <a:p>
            <a:r>
              <a:rPr lang="ko-KR" altLang="en-US" dirty="0"/>
              <a:t>자료관리프로젝트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b="1" dirty="0">
                <a:solidFill>
                  <a:srgbClr val="FF0000"/>
                </a:solidFill>
              </a:rPr>
              <a:t>2</a:t>
            </a:r>
            <a:r>
              <a:rPr lang="ko-KR" altLang="en-US" b="1" dirty="0">
                <a:solidFill>
                  <a:srgbClr val="FF0000"/>
                </a:solidFill>
              </a:rPr>
              <a:t>조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98096" y="4581128"/>
            <a:ext cx="3309672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dirty="0" err="1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변동건</a:t>
            </a:r>
            <a:r>
              <a:rPr kumimoji="1" lang="en-US" altLang="ko-KR" sz="2400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2400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신민석</a:t>
            </a:r>
            <a:r>
              <a:rPr kumimoji="1" lang="en-US" altLang="ko-KR" sz="2400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2400" dirty="0" err="1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황길성</a:t>
            </a:r>
            <a:endParaRPr kumimoji="1" lang="en-US" altLang="ko-KR" sz="2400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고아라</a:t>
            </a:r>
            <a:r>
              <a:rPr kumimoji="1" lang="en-US" altLang="ko-KR" sz="2400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2400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문성철</a:t>
            </a:r>
            <a:endParaRPr kumimoji="1" lang="en-US" altLang="ko-KR" sz="2400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6379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3352" y="174509"/>
            <a:ext cx="10657184" cy="79690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기능 별 수행</a:t>
            </a:r>
            <a:br>
              <a:rPr lang="en-US" altLang="ko-KR" dirty="0"/>
            </a:br>
            <a:r>
              <a:rPr lang="ko-KR" altLang="en-US" dirty="0"/>
              <a:t>수행 일정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129A3FD-B9D7-49D1-A10C-F4DB0EF6B8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022430"/>
              </p:ext>
            </p:extLst>
          </p:nvPr>
        </p:nvGraphicFramePr>
        <p:xfrm>
          <a:off x="3359696" y="83130"/>
          <a:ext cx="7949981" cy="6691740"/>
        </p:xfrm>
        <a:graphic>
          <a:graphicData uri="http://schemas.openxmlformats.org/drawingml/2006/table">
            <a:tbl>
              <a:tblPr/>
              <a:tblGrid>
                <a:gridCol w="1737282">
                  <a:extLst>
                    <a:ext uri="{9D8B030D-6E8A-4147-A177-3AD203B41FA5}">
                      <a16:colId xmlns:a16="http://schemas.microsoft.com/office/drawing/2014/main" val="2151676634"/>
                    </a:ext>
                  </a:extLst>
                </a:gridCol>
                <a:gridCol w="1737282">
                  <a:extLst>
                    <a:ext uri="{9D8B030D-6E8A-4147-A177-3AD203B41FA5}">
                      <a16:colId xmlns:a16="http://schemas.microsoft.com/office/drawing/2014/main" val="1201983838"/>
                    </a:ext>
                  </a:extLst>
                </a:gridCol>
                <a:gridCol w="1737282">
                  <a:extLst>
                    <a:ext uri="{9D8B030D-6E8A-4147-A177-3AD203B41FA5}">
                      <a16:colId xmlns:a16="http://schemas.microsoft.com/office/drawing/2014/main" val="2580115108"/>
                    </a:ext>
                  </a:extLst>
                </a:gridCol>
                <a:gridCol w="197863">
                  <a:extLst>
                    <a:ext uri="{9D8B030D-6E8A-4147-A177-3AD203B41FA5}">
                      <a16:colId xmlns:a16="http://schemas.microsoft.com/office/drawing/2014/main" val="2489998041"/>
                    </a:ext>
                  </a:extLst>
                </a:gridCol>
                <a:gridCol w="197863">
                  <a:extLst>
                    <a:ext uri="{9D8B030D-6E8A-4147-A177-3AD203B41FA5}">
                      <a16:colId xmlns:a16="http://schemas.microsoft.com/office/drawing/2014/main" val="3368815516"/>
                    </a:ext>
                  </a:extLst>
                </a:gridCol>
                <a:gridCol w="197863">
                  <a:extLst>
                    <a:ext uri="{9D8B030D-6E8A-4147-A177-3AD203B41FA5}">
                      <a16:colId xmlns:a16="http://schemas.microsoft.com/office/drawing/2014/main" val="1288638528"/>
                    </a:ext>
                  </a:extLst>
                </a:gridCol>
                <a:gridCol w="197863">
                  <a:extLst>
                    <a:ext uri="{9D8B030D-6E8A-4147-A177-3AD203B41FA5}">
                      <a16:colId xmlns:a16="http://schemas.microsoft.com/office/drawing/2014/main" val="2078988429"/>
                    </a:ext>
                  </a:extLst>
                </a:gridCol>
                <a:gridCol w="197863">
                  <a:extLst>
                    <a:ext uri="{9D8B030D-6E8A-4147-A177-3AD203B41FA5}">
                      <a16:colId xmlns:a16="http://schemas.microsoft.com/office/drawing/2014/main" val="3072032695"/>
                    </a:ext>
                  </a:extLst>
                </a:gridCol>
                <a:gridCol w="175177">
                  <a:extLst>
                    <a:ext uri="{9D8B030D-6E8A-4147-A177-3AD203B41FA5}">
                      <a16:colId xmlns:a16="http://schemas.microsoft.com/office/drawing/2014/main" val="1475545054"/>
                    </a:ext>
                  </a:extLst>
                </a:gridCol>
                <a:gridCol w="183933">
                  <a:extLst>
                    <a:ext uri="{9D8B030D-6E8A-4147-A177-3AD203B41FA5}">
                      <a16:colId xmlns:a16="http://schemas.microsoft.com/office/drawing/2014/main" val="1546918464"/>
                    </a:ext>
                  </a:extLst>
                </a:gridCol>
                <a:gridCol w="202532">
                  <a:extLst>
                    <a:ext uri="{9D8B030D-6E8A-4147-A177-3AD203B41FA5}">
                      <a16:colId xmlns:a16="http://schemas.microsoft.com/office/drawing/2014/main" val="1446548944"/>
                    </a:ext>
                  </a:extLst>
                </a:gridCol>
                <a:gridCol w="197863">
                  <a:extLst>
                    <a:ext uri="{9D8B030D-6E8A-4147-A177-3AD203B41FA5}">
                      <a16:colId xmlns:a16="http://schemas.microsoft.com/office/drawing/2014/main" val="2441518843"/>
                    </a:ext>
                  </a:extLst>
                </a:gridCol>
                <a:gridCol w="197863">
                  <a:extLst>
                    <a:ext uri="{9D8B030D-6E8A-4147-A177-3AD203B41FA5}">
                      <a16:colId xmlns:a16="http://schemas.microsoft.com/office/drawing/2014/main" val="287471010"/>
                    </a:ext>
                  </a:extLst>
                </a:gridCol>
                <a:gridCol w="197863">
                  <a:extLst>
                    <a:ext uri="{9D8B030D-6E8A-4147-A177-3AD203B41FA5}">
                      <a16:colId xmlns:a16="http://schemas.microsoft.com/office/drawing/2014/main" val="2122162473"/>
                    </a:ext>
                  </a:extLst>
                </a:gridCol>
                <a:gridCol w="197863">
                  <a:extLst>
                    <a:ext uri="{9D8B030D-6E8A-4147-A177-3AD203B41FA5}">
                      <a16:colId xmlns:a16="http://schemas.microsoft.com/office/drawing/2014/main" val="44369982"/>
                    </a:ext>
                  </a:extLst>
                </a:gridCol>
                <a:gridCol w="197863">
                  <a:extLst>
                    <a:ext uri="{9D8B030D-6E8A-4147-A177-3AD203B41FA5}">
                      <a16:colId xmlns:a16="http://schemas.microsoft.com/office/drawing/2014/main" val="1388011887"/>
                    </a:ext>
                  </a:extLst>
                </a:gridCol>
                <a:gridCol w="197863">
                  <a:extLst>
                    <a:ext uri="{9D8B030D-6E8A-4147-A177-3AD203B41FA5}">
                      <a16:colId xmlns:a16="http://schemas.microsoft.com/office/drawing/2014/main" val="2741424922"/>
                    </a:ext>
                  </a:extLst>
                </a:gridCol>
              </a:tblGrid>
              <a:tr h="238679"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프로젝트 일정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7856" marR="77856" marT="38928" marB="38928" anchor="ctr">
                    <a:lnL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2017.11.21.(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화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) ~ 2017.12.04.(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) [14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일간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]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7856" marR="77856" marT="38928" marB="389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1851364"/>
                  </a:ext>
                </a:extLst>
              </a:tr>
              <a:tr h="254250"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단계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)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7856" marR="77856" marT="38928" marB="38928" anchor="ctr">
                    <a:lnL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di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21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di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22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di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23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di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24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di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25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di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26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di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27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di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28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di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29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di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30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di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di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2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di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3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di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4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307305"/>
                  </a:ext>
                </a:extLst>
              </a:tr>
              <a:tr h="238679"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기획</a:t>
                      </a:r>
                      <a:r>
                        <a:rPr lang="en-US" altLang="ko-KR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계획 및 일정수립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7856" marR="77856" marT="38928" marB="38928" anchor="ctr">
                    <a:lnL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973153"/>
                  </a:ext>
                </a:extLst>
              </a:tr>
              <a:tr h="238679">
                <a:tc rowSpan="2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세부 기능 구현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7856" marR="77856" marT="38928" marB="38928" anchor="ctr">
                    <a:lnL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메인 화면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7856" marR="77856" marT="38928" marB="389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파일 업로드 및 삭제 기능 구현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208694"/>
                  </a:ext>
                </a:extLst>
              </a:tr>
              <a:tr h="238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파일 다운로드 기능 구현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430654"/>
                  </a:ext>
                </a:extLst>
              </a:tr>
              <a:tr h="238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확장자별 정렬 구현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009552"/>
                  </a:ext>
                </a:extLst>
              </a:tr>
              <a:tr h="238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시간에 따른 파일 정렬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62691"/>
                  </a:ext>
                </a:extLst>
              </a:tr>
              <a:tr h="238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파일 검색 기능 구현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213778"/>
                  </a:ext>
                </a:extLst>
              </a:tr>
              <a:tr h="238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파일 프리뷰</a:t>
                      </a:r>
                      <a:r>
                        <a:rPr lang="en-US" altLang="ko-KR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미리보기</a:t>
                      </a:r>
                      <a:r>
                        <a:rPr lang="en-US" altLang="ko-KR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구현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806695"/>
                  </a:ext>
                </a:extLst>
              </a:tr>
              <a:tr h="238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유저 인터페이스 구성 및 디자인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674259"/>
                  </a:ext>
                </a:extLst>
              </a:tr>
              <a:tr h="238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앨범 화면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7856" marR="77856" marT="38928" marB="389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이미지 슬라이더 기능 구현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852718"/>
                  </a:ext>
                </a:extLst>
              </a:tr>
              <a:tr h="238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앨범 추가 및 관리 기능 구현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776607"/>
                  </a:ext>
                </a:extLst>
              </a:tr>
              <a:tr h="238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카테고리 별 앨범 정렬 기능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387828"/>
                  </a:ext>
                </a:extLst>
              </a:tr>
              <a:tr h="238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이미지 그룹화 기능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00201"/>
                  </a:ext>
                </a:extLst>
              </a:tr>
              <a:tr h="238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편집 화면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7856" marR="77856" marT="38928" marB="389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이미지 회전 기능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00043"/>
                  </a:ext>
                </a:extLst>
              </a:tr>
              <a:tr h="238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이미지 축소</a:t>
                      </a:r>
                      <a:r>
                        <a:rPr lang="en-US" altLang="ko-KR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확대 기능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882823"/>
                  </a:ext>
                </a:extLst>
              </a:tr>
              <a:tr h="238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이미지 클리핑 기능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4455648"/>
                  </a:ext>
                </a:extLst>
              </a:tr>
              <a:tr h="238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이미지 명도 및 채도 조절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074304"/>
                  </a:ext>
                </a:extLst>
              </a:tr>
              <a:tr h="238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수정된 이미지 저장 기능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495645"/>
                  </a:ext>
                </a:extLst>
              </a:tr>
              <a:tr h="238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데이터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베이스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7856" marR="77856" marT="38928" marB="389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데이터베이스 연동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407929"/>
                  </a:ext>
                </a:extLst>
              </a:tr>
              <a:tr h="238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파일 객체화 및 카테고리 정렬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642552"/>
                  </a:ext>
                </a:extLst>
              </a:tr>
              <a:tr h="238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특수 기능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7856" marR="77856" marT="38928" marB="389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Drag&amp;Drop</a:t>
                      </a: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방식 구현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940137"/>
                  </a:ext>
                </a:extLst>
              </a:tr>
              <a:tr h="238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포토 프리뷰 구현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035608"/>
                  </a:ext>
                </a:extLst>
              </a:tr>
              <a:tr h="238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MP3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플레이어 구현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80259"/>
                  </a:ext>
                </a:extLst>
              </a:tr>
              <a:tr h="238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자료 </a:t>
                      </a:r>
                      <a:r>
                        <a:rPr lang="ko-KR" altLang="en-US" sz="900" b="1" kern="0" spc="0" dirty="0" err="1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북마크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 기능 구현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948494"/>
                  </a:ext>
                </a:extLst>
              </a:tr>
              <a:tr h="238679">
                <a:tc rowSpan="2"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7856" marR="77856" marT="38928" marB="38928" anchor="ctr">
                    <a:lnL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단위 테스트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255239"/>
                  </a:ext>
                </a:extLst>
              </a:tr>
              <a:tr h="238679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통합 테스트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402" marR="37402" marT="10341" marB="103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328821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00AAE9E8-230D-456D-9797-0B1679F6A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00" y="83129"/>
            <a:ext cx="9306496" cy="669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9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7381" y="86954"/>
            <a:ext cx="10657184" cy="796908"/>
          </a:xfrm>
        </p:spPr>
        <p:txBody>
          <a:bodyPr/>
          <a:lstStyle/>
          <a:p>
            <a:r>
              <a:rPr lang="ko-KR" altLang="en-US" dirty="0"/>
              <a:t>클래스 다이어그램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2D1CB0-8816-4D76-9819-C41CACA9B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84" y="1196752"/>
            <a:ext cx="9289032" cy="502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461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606799" y="980728"/>
            <a:ext cx="7652373" cy="1398251"/>
            <a:chOff x="959459" y="1556792"/>
            <a:chExt cx="5599297" cy="1398251"/>
          </a:xfrm>
        </p:grpSpPr>
        <p:grpSp>
          <p:nvGrpSpPr>
            <p:cNvPr id="2" name="그룹 1"/>
            <p:cNvGrpSpPr/>
            <p:nvPr/>
          </p:nvGrpSpPr>
          <p:grpSpPr>
            <a:xfrm>
              <a:off x="959459" y="1641124"/>
              <a:ext cx="5599297" cy="1313919"/>
              <a:chOff x="1397388" y="2784058"/>
              <a:chExt cx="2886579" cy="1313919"/>
            </a:xfrm>
          </p:grpSpPr>
          <p:sp>
            <p:nvSpPr>
              <p:cNvPr id="20" name="Text Box 5"/>
              <p:cNvSpPr txBox="1">
                <a:spLocks noChangeArrowheads="1"/>
              </p:cNvSpPr>
              <p:nvPr/>
            </p:nvSpPr>
            <p:spPr bwMode="auto">
              <a:xfrm>
                <a:off x="1397388" y="3198934"/>
                <a:ext cx="2880320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3200" b="1" dirty="0">
                    <a:solidFill>
                      <a:srgbClr val="FF3B3B"/>
                    </a:solidFill>
                    <a:latin typeface="Noto Sans" panose="020B0502040504020204" pitchFamily="34" charset="0"/>
                    <a:ea typeface="맑은 고딕" panose="020B0503020000020004" pitchFamily="50" charset="-127"/>
                    <a:cs typeface="굴림" pitchFamily="50" charset="-127"/>
                  </a:rPr>
                  <a:t>프로젝트 내용 </a:t>
                </a:r>
                <a:endParaRPr kumimoji="1" lang="en-US" altLang="ko-KR" sz="3200" b="1" dirty="0">
                  <a:solidFill>
                    <a:srgbClr val="FF3B3B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굴림" pitchFamily="50" charset="-127"/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1403647" y="3728645"/>
                <a:ext cx="288032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dirty="0">
                    <a:solidFill>
                      <a:schemeClr val="bg1"/>
                    </a:solidFill>
                    <a:latin typeface="Noto Sans" panose="020B0502040504020204" pitchFamily="34" charset="0"/>
                    <a:cs typeface="굴림" pitchFamily="50" charset="-127"/>
                  </a:rPr>
                  <a:t>UI</a:t>
                </a:r>
                <a:r>
                  <a:rPr lang="ko-KR" altLang="en-US" dirty="0">
                    <a:solidFill>
                      <a:schemeClr val="bg1"/>
                    </a:solidFill>
                    <a:latin typeface="Noto Sans" panose="020B0502040504020204" pitchFamily="34" charset="0"/>
                    <a:cs typeface="굴림" pitchFamily="50" charset="-127"/>
                  </a:rPr>
                  <a:t> 구성 및 기능</a:t>
                </a:r>
                <a:r>
                  <a:rPr lang="en-US" altLang="ko-KR" dirty="0">
                    <a:solidFill>
                      <a:schemeClr val="bg1"/>
                    </a:solidFill>
                    <a:latin typeface="Noto Sans" panose="020B0502040504020204" pitchFamily="34" charset="0"/>
                    <a:cs typeface="굴림" pitchFamily="50" charset="-127"/>
                  </a:rPr>
                  <a:t>, FTP &amp; Database</a:t>
                </a:r>
              </a:p>
            </p:txBody>
          </p:sp>
          <p:sp>
            <p:nvSpPr>
              <p:cNvPr id="19" name="Text Box 4"/>
              <p:cNvSpPr txBox="1">
                <a:spLocks noChangeArrowheads="1"/>
              </p:cNvSpPr>
              <p:nvPr/>
            </p:nvSpPr>
            <p:spPr bwMode="auto">
              <a:xfrm>
                <a:off x="1545427" y="2784058"/>
                <a:ext cx="303683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3600" b="1" dirty="0">
                    <a:solidFill>
                      <a:schemeClr val="bg1">
                        <a:lumMod val="95000"/>
                      </a:schemeClr>
                    </a:solidFill>
                    <a:latin typeface="Noto Sans" panose="020B0502040504020204" pitchFamily="34" charset="0"/>
                    <a:ea typeface="맑은 고딕" panose="020B0503020000020004" pitchFamily="50" charset="-127"/>
                    <a:cs typeface="굴림" pitchFamily="50" charset="-127"/>
                  </a:rPr>
                  <a:t>04</a:t>
                </a:r>
                <a:endParaRPr kumimoji="1" lang="ko-KR" altLang="ko-KR" sz="3600" b="1" dirty="0">
                  <a:solidFill>
                    <a:schemeClr val="bg1">
                      <a:lumMod val="9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굴림" pitchFamily="50" charset="-127"/>
                </a:endParaRPr>
              </a:p>
            </p:txBody>
          </p:sp>
        </p:grpSp>
        <p:sp>
          <p:nvSpPr>
            <p:cNvPr id="7" name="직각 삼각형 6"/>
            <p:cNvSpPr/>
            <p:nvPr/>
          </p:nvSpPr>
          <p:spPr>
            <a:xfrm rot="5400000">
              <a:off x="1065908" y="1530426"/>
              <a:ext cx="414875" cy="467608"/>
            </a:xfrm>
            <a:prstGeom prst="rtTriangle">
              <a:avLst/>
            </a:prstGeom>
            <a:solidFill>
              <a:srgbClr val="FF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001960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7381" y="86954"/>
            <a:ext cx="10657184" cy="796908"/>
          </a:xfrm>
        </p:spPr>
        <p:txBody>
          <a:bodyPr/>
          <a:lstStyle/>
          <a:p>
            <a:r>
              <a:rPr lang="en-US" altLang="ko-KR" dirty="0"/>
              <a:t>FTP &amp; </a:t>
            </a:r>
            <a:r>
              <a:rPr lang="en-US" altLang="ko-KR" dirty="0" err="1"/>
              <a:t>DataBase</a:t>
            </a:r>
            <a:endParaRPr lang="ko-KR" altLang="en-US" dirty="0"/>
          </a:p>
        </p:txBody>
      </p:sp>
      <p:grpSp>
        <p:nvGrpSpPr>
          <p:cNvPr id="50" name="그룹 18">
            <a:extLst>
              <a:ext uri="{FF2B5EF4-FFF2-40B4-BE49-F238E27FC236}">
                <a16:creationId xmlns:a16="http://schemas.microsoft.com/office/drawing/2014/main" id="{29F9CA67-6305-4757-A7A0-1DDFDFC5E28B}"/>
              </a:ext>
            </a:extLst>
          </p:cNvPr>
          <p:cNvGrpSpPr>
            <a:grpSpLocks/>
          </p:cNvGrpSpPr>
          <p:nvPr/>
        </p:nvGrpSpPr>
        <p:grpSpPr bwMode="auto">
          <a:xfrm>
            <a:off x="586978" y="1122464"/>
            <a:ext cx="10201101" cy="5128906"/>
            <a:chOff x="518431" y="2245114"/>
            <a:chExt cx="7942001" cy="3992199"/>
          </a:xfrm>
        </p:grpSpPr>
        <p:sp>
          <p:nvSpPr>
            <p:cNvPr id="51" name="모서리가 둥근 사각형 설명선 4">
              <a:extLst>
                <a:ext uri="{FF2B5EF4-FFF2-40B4-BE49-F238E27FC236}">
                  <a16:creationId xmlns:a16="http://schemas.microsoft.com/office/drawing/2014/main" id="{7D4C58B5-BEA1-47EE-B6CA-A1C7657FC102}"/>
                </a:ext>
              </a:extLst>
            </p:cNvPr>
            <p:cNvSpPr/>
            <p:nvPr/>
          </p:nvSpPr>
          <p:spPr>
            <a:xfrm>
              <a:off x="6444048" y="2748305"/>
              <a:ext cx="2016384" cy="1225438"/>
            </a:xfrm>
            <a:prstGeom prst="wedgeRoundRectCallout">
              <a:avLst>
                <a:gd name="adj1" fmla="val -39729"/>
                <a:gd name="adj2" fmla="val 69504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dist="63500" dir="2700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lnSpc>
                  <a:spcPct val="150000"/>
                </a:lnSpc>
                <a:defRPr/>
              </a:pPr>
              <a:endParaRPr lang="ko-KR" altLang="en-US" sz="10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2" name="모서리가 둥근 사각형 설명선 5">
              <a:extLst>
                <a:ext uri="{FF2B5EF4-FFF2-40B4-BE49-F238E27FC236}">
                  <a16:creationId xmlns:a16="http://schemas.microsoft.com/office/drawing/2014/main" id="{AEF1AAA3-0596-4870-91FE-63664799C97F}"/>
                </a:ext>
              </a:extLst>
            </p:cNvPr>
            <p:cNvSpPr/>
            <p:nvPr/>
          </p:nvSpPr>
          <p:spPr>
            <a:xfrm>
              <a:off x="612409" y="3384834"/>
              <a:ext cx="2016384" cy="1223851"/>
            </a:xfrm>
            <a:prstGeom prst="wedgeRoundRectCallout">
              <a:avLst>
                <a:gd name="adj1" fmla="val 68454"/>
                <a:gd name="adj2" fmla="val -4416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dist="63500" dir="2700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lnSpc>
                  <a:spcPct val="150000"/>
                </a:lnSpc>
                <a:defRPr/>
              </a:pPr>
              <a:endParaRPr lang="ko-KR" altLang="en-US" sz="10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3" name="Text Box 11">
              <a:extLst>
                <a:ext uri="{FF2B5EF4-FFF2-40B4-BE49-F238E27FC236}">
                  <a16:creationId xmlns:a16="http://schemas.microsoft.com/office/drawing/2014/main" id="{33565A0F-8CA7-4B9B-AAA1-258B1E07B3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431" y="4020121"/>
              <a:ext cx="1938608" cy="1916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r">
                <a:lnSpc>
                  <a:spcPts val="1200"/>
                </a:lnSpc>
              </a:pPr>
              <a:r>
                <a:rPr lang="ko-KR" altLang="en-US" sz="1600" dirty="0">
                  <a:solidFill>
                    <a:srgbClr val="404040"/>
                  </a:solidFill>
                  <a:latin typeface="Arial" charset="0"/>
                  <a:ea typeface="맑은 고딕" pitchFamily="50" charset="-127"/>
                </a:rPr>
                <a:t>실제 파일의 저장소</a:t>
              </a:r>
              <a:endParaRPr lang="en-US" altLang="ko-KR" sz="1600" dirty="0">
                <a:solidFill>
                  <a:srgbClr val="404040"/>
                </a:solidFill>
                <a:latin typeface="Arial" charset="0"/>
                <a:ea typeface="맑은 고딕" pitchFamily="50" charset="-127"/>
              </a:endParaRPr>
            </a:p>
          </p:txBody>
        </p:sp>
        <p:sp>
          <p:nvSpPr>
            <p:cNvPr id="54" name="Text Box 8">
              <a:extLst>
                <a:ext uri="{FF2B5EF4-FFF2-40B4-BE49-F238E27FC236}">
                  <a16:creationId xmlns:a16="http://schemas.microsoft.com/office/drawing/2014/main" id="{5F971D01-B758-4537-AC3F-8EFAD87EE6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8456" y="3580080"/>
              <a:ext cx="1838562" cy="2874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r">
                <a:defRPr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파일 저장</a:t>
              </a:r>
              <a:endParaRPr lang="ko-KR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5" name="Text Box 11">
              <a:extLst>
                <a:ext uri="{FF2B5EF4-FFF2-40B4-BE49-F238E27FC236}">
                  <a16:creationId xmlns:a16="http://schemas.microsoft.com/office/drawing/2014/main" id="{B11E6B51-A4AA-42C8-AE42-7D10C65FD5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16216" y="3261535"/>
              <a:ext cx="1938608" cy="4373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ko-KR" altLang="en-US" sz="1600" dirty="0">
                  <a:solidFill>
                    <a:srgbClr val="404040"/>
                  </a:solidFill>
                  <a:latin typeface="Arial" charset="0"/>
                  <a:ea typeface="맑은 고딕" pitchFamily="50" charset="-127"/>
                </a:rPr>
                <a:t>파일경로</a:t>
              </a:r>
              <a:r>
                <a:rPr lang="en-US" altLang="ko-KR" sz="1600" dirty="0">
                  <a:solidFill>
                    <a:srgbClr val="404040"/>
                  </a:solidFill>
                  <a:latin typeface="Arial" charset="0"/>
                  <a:ea typeface="맑은 고딕" pitchFamily="50" charset="-127"/>
                </a:rPr>
                <a:t>, </a:t>
              </a:r>
              <a:r>
                <a:rPr lang="ko-KR" altLang="en-US" sz="1600" dirty="0">
                  <a:solidFill>
                    <a:srgbClr val="404040"/>
                  </a:solidFill>
                  <a:latin typeface="Arial" charset="0"/>
                  <a:ea typeface="맑은 고딕" pitchFamily="50" charset="-127"/>
                </a:rPr>
                <a:t>이름</a:t>
              </a:r>
              <a:r>
                <a:rPr lang="en-US" altLang="ko-KR" sz="1600" dirty="0">
                  <a:solidFill>
                    <a:srgbClr val="404040"/>
                  </a:solidFill>
                  <a:latin typeface="Arial" charset="0"/>
                  <a:ea typeface="맑은 고딕" pitchFamily="50" charset="-127"/>
                </a:rPr>
                <a:t>, </a:t>
              </a:r>
              <a:r>
                <a:rPr lang="ko-KR" altLang="en-US" sz="1600" dirty="0">
                  <a:solidFill>
                    <a:srgbClr val="404040"/>
                  </a:solidFill>
                  <a:latin typeface="Arial" charset="0"/>
                  <a:ea typeface="맑은 고딕" pitchFamily="50" charset="-127"/>
                </a:rPr>
                <a:t>썸네일</a:t>
              </a:r>
              <a:endParaRPr lang="en-US" altLang="ko-KR" sz="1600" dirty="0">
                <a:solidFill>
                  <a:srgbClr val="404040"/>
                </a:solidFill>
                <a:latin typeface="Arial" charset="0"/>
                <a:ea typeface="맑은 고딕" pitchFamily="50" charset="-127"/>
              </a:endParaRPr>
            </a:p>
            <a:p>
              <a:pPr>
                <a:lnSpc>
                  <a:spcPts val="1200"/>
                </a:lnSpc>
              </a:pPr>
              <a:endParaRPr lang="en-US" altLang="ko-KR" sz="1600" dirty="0">
                <a:solidFill>
                  <a:srgbClr val="404040"/>
                </a:solidFill>
                <a:latin typeface="Arial" charset="0"/>
                <a:ea typeface="맑은 고딕" pitchFamily="50" charset="-127"/>
              </a:endParaRPr>
            </a:p>
            <a:p>
              <a:pPr>
                <a:lnSpc>
                  <a:spcPts val="1200"/>
                </a:lnSpc>
              </a:pPr>
              <a:r>
                <a:rPr lang="ko-KR" altLang="en-US" sz="1600" dirty="0">
                  <a:solidFill>
                    <a:srgbClr val="404040"/>
                  </a:solidFill>
                  <a:latin typeface="Arial" charset="0"/>
                  <a:ea typeface="맑은 고딕" pitchFamily="50" charset="-127"/>
                </a:rPr>
                <a:t>등 파일의 정보를 저장</a:t>
              </a:r>
              <a:endParaRPr lang="en-US" altLang="ko-KR" sz="1600" dirty="0">
                <a:solidFill>
                  <a:srgbClr val="404040"/>
                </a:solidFill>
                <a:latin typeface="Arial" charset="0"/>
                <a:ea typeface="맑은 고딕" pitchFamily="50" charset="-127"/>
              </a:endParaRPr>
            </a:p>
          </p:txBody>
        </p:sp>
        <p:sp>
          <p:nvSpPr>
            <p:cNvPr id="56" name="Text Box 8">
              <a:extLst>
                <a:ext uri="{FF2B5EF4-FFF2-40B4-BE49-F238E27FC236}">
                  <a16:creationId xmlns:a16="http://schemas.microsoft.com/office/drawing/2014/main" id="{A884F948-ADEC-40F2-ABB1-B5D51BC033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15494" y="2943550"/>
              <a:ext cx="1840150" cy="2874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파일 인덱스 관리</a:t>
              </a:r>
              <a:endParaRPr lang="ko-KR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grpSp>
          <p:nvGrpSpPr>
            <p:cNvPr id="57" name="그룹 34">
              <a:extLst>
                <a:ext uri="{FF2B5EF4-FFF2-40B4-BE49-F238E27FC236}">
                  <a16:creationId xmlns:a16="http://schemas.microsoft.com/office/drawing/2014/main" id="{4BD94312-FC02-43B5-A744-A347348C8A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55758" y="2245114"/>
              <a:ext cx="4242346" cy="3992199"/>
              <a:chOff x="3340186" y="2636972"/>
              <a:chExt cx="2671693" cy="2514158"/>
            </a:xfrm>
          </p:grpSpPr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68508E0A-1820-423D-8253-25CBBC50271E}"/>
                  </a:ext>
                </a:extLst>
              </p:cNvPr>
              <p:cNvSpPr/>
              <p:nvPr/>
            </p:nvSpPr>
            <p:spPr>
              <a:xfrm>
                <a:off x="3340186" y="3652632"/>
                <a:ext cx="1498828" cy="149849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95690">
                  <a:lnSpc>
                    <a:spcPct val="80000"/>
                  </a:lnSpc>
                  <a:defRPr/>
                </a:pPr>
                <a:endParaRPr lang="ko-KR" altLang="en-US" sz="1200" b="1" dirty="0"/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1BF53187-47F7-4BC6-85FC-1B0ECB69F9EA}"/>
                  </a:ext>
                </a:extLst>
              </p:cNvPr>
              <p:cNvSpPr/>
              <p:nvPr/>
            </p:nvSpPr>
            <p:spPr>
              <a:xfrm>
                <a:off x="4513052" y="3652632"/>
                <a:ext cx="1498827" cy="1498498"/>
              </a:xfrm>
              <a:prstGeom prst="ellipse">
                <a:avLst/>
              </a:prstGeom>
              <a:solidFill>
                <a:srgbClr val="B4C4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95690">
                  <a:lnSpc>
                    <a:spcPct val="80000"/>
                  </a:lnSpc>
                  <a:defRPr/>
                </a:pPr>
                <a:endParaRPr lang="ko-KR" altLang="en-US" sz="1200" b="1" dirty="0"/>
              </a:p>
            </p:txBody>
          </p:sp>
          <p:sp>
            <p:nvSpPr>
              <p:cNvPr id="60" name="타원 3">
                <a:extLst>
                  <a:ext uri="{FF2B5EF4-FFF2-40B4-BE49-F238E27FC236}">
                    <a16:creationId xmlns:a16="http://schemas.microsoft.com/office/drawing/2014/main" id="{DB622618-95FB-469E-96FC-3B545EB71A9D}"/>
                  </a:ext>
                </a:extLst>
              </p:cNvPr>
              <p:cNvSpPr/>
              <p:nvPr/>
            </p:nvSpPr>
            <p:spPr>
              <a:xfrm>
                <a:off x="3924119" y="2636972"/>
                <a:ext cx="1498828" cy="1488501"/>
              </a:xfrm>
              <a:custGeom>
                <a:avLst/>
                <a:gdLst/>
                <a:ahLst/>
                <a:cxnLst/>
                <a:rect l="l" t="t" r="r" b="b"/>
                <a:pathLst>
                  <a:path w="2736304" h="2718496">
                    <a:moveTo>
                      <a:pt x="1368152" y="0"/>
                    </a:moveTo>
                    <a:cubicBezTo>
                      <a:pt x="2123761" y="0"/>
                      <a:pt x="2736304" y="612543"/>
                      <a:pt x="2736304" y="1368152"/>
                    </a:cubicBezTo>
                    <a:cubicBezTo>
                      <a:pt x="2736304" y="2052160"/>
                      <a:pt x="2234350" y="2618930"/>
                      <a:pt x="1578440" y="2718496"/>
                    </a:cubicBezTo>
                    <a:cubicBezTo>
                      <a:pt x="1382547" y="2204793"/>
                      <a:pt x="884966" y="1840582"/>
                      <a:pt x="302319" y="1840582"/>
                    </a:cubicBezTo>
                    <a:cubicBezTo>
                      <a:pt x="230718" y="1840582"/>
                      <a:pt x="160401" y="1846082"/>
                      <a:pt x="92031" y="1858390"/>
                    </a:cubicBezTo>
                    <a:cubicBezTo>
                      <a:pt x="32096" y="1706580"/>
                      <a:pt x="0" y="1541114"/>
                      <a:pt x="0" y="1368152"/>
                    </a:cubicBezTo>
                    <a:cubicBezTo>
                      <a:pt x="0" y="612543"/>
                      <a:pt x="612543" y="0"/>
                      <a:pt x="1368152" y="0"/>
                    </a:cubicBezTo>
                    <a:close/>
                  </a:path>
                </a:pathLst>
              </a:custGeom>
              <a:solidFill>
                <a:srgbClr val="5B6E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95690">
                  <a:lnSpc>
                    <a:spcPct val="80000"/>
                  </a:lnSpc>
                  <a:defRPr/>
                </a:pPr>
                <a:endParaRPr lang="ko-KR" altLang="en-US" sz="1200" b="1" dirty="0"/>
              </a:p>
            </p:txBody>
          </p:sp>
          <p:sp>
            <p:nvSpPr>
              <p:cNvPr id="61" name="육각형 60">
                <a:extLst>
                  <a:ext uri="{FF2B5EF4-FFF2-40B4-BE49-F238E27FC236}">
                    <a16:creationId xmlns:a16="http://schemas.microsoft.com/office/drawing/2014/main" id="{7B626DCE-3DCD-4AFE-80AB-1C896ACA823B}"/>
                  </a:ext>
                </a:extLst>
              </p:cNvPr>
              <p:cNvSpPr/>
              <p:nvPr/>
            </p:nvSpPr>
            <p:spPr>
              <a:xfrm>
                <a:off x="4307076" y="3731605"/>
                <a:ext cx="731916" cy="630789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EFC711CF-3ACF-4F63-B47B-340515254AA6}"/>
                  </a:ext>
                </a:extLst>
              </p:cNvPr>
              <p:cNvSpPr/>
              <p:nvPr/>
            </p:nvSpPr>
            <p:spPr>
              <a:xfrm>
                <a:off x="3540716" y="3853655"/>
                <a:ext cx="1097769" cy="109645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ko-KR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FTP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F12584A0-BE70-4B1B-A71F-A29109898BAD}"/>
                  </a:ext>
                </a:extLst>
              </p:cNvPr>
              <p:cNvSpPr/>
              <p:nvPr/>
            </p:nvSpPr>
            <p:spPr>
              <a:xfrm>
                <a:off x="4708477" y="3848566"/>
                <a:ext cx="1107979" cy="11066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ko-KR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DataBase</a:t>
                </a:r>
                <a:endPara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B1E559C9-29CD-4622-9E15-98E496B05880}"/>
                  </a:ext>
                </a:extLst>
              </p:cNvPr>
              <p:cNvSpPr/>
              <p:nvPr/>
            </p:nvSpPr>
            <p:spPr>
              <a:xfrm>
                <a:off x="4165172" y="2854899"/>
                <a:ext cx="1016721" cy="10526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ko-KR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Program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5" name="TextBox 49">
                <a:extLst>
                  <a:ext uri="{FF2B5EF4-FFF2-40B4-BE49-F238E27FC236}">
                    <a16:creationId xmlns:a16="http://schemas.microsoft.com/office/drawing/2014/main" id="{423C4CEA-B586-420D-B936-9626C908F281}"/>
                  </a:ext>
                </a:extLst>
              </p:cNvPr>
              <p:cNvSpPr txBox="1"/>
              <p:nvPr/>
            </p:nvSpPr>
            <p:spPr>
              <a:xfrm>
                <a:off x="4378067" y="3972525"/>
                <a:ext cx="590932" cy="128240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9404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0300987-1D25-4A7B-937A-DD5BE7948596}"/>
              </a:ext>
            </a:extLst>
          </p:cNvPr>
          <p:cNvCxnSpPr>
            <a:cxnSpLocks/>
          </p:cNvCxnSpPr>
          <p:nvPr/>
        </p:nvCxnSpPr>
        <p:spPr bwMode="auto">
          <a:xfrm>
            <a:off x="2657474" y="3638290"/>
            <a:ext cx="2330501" cy="11292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7381" y="86954"/>
            <a:ext cx="10657184" cy="796908"/>
          </a:xfrm>
        </p:spPr>
        <p:txBody>
          <a:bodyPr/>
          <a:lstStyle/>
          <a:p>
            <a:r>
              <a:rPr lang="ko-KR" altLang="en-US" dirty="0"/>
              <a:t>프로젝트 내용</a:t>
            </a:r>
          </a:p>
        </p:txBody>
      </p:sp>
      <p:grpSp>
        <p:nvGrpSpPr>
          <p:cNvPr id="4" name="그룹 36">
            <a:extLst>
              <a:ext uri="{FF2B5EF4-FFF2-40B4-BE49-F238E27FC236}">
                <a16:creationId xmlns:a16="http://schemas.microsoft.com/office/drawing/2014/main" id="{610B9254-F3AD-4B38-9DA2-1C3E819CAB32}"/>
              </a:ext>
            </a:extLst>
          </p:cNvPr>
          <p:cNvGrpSpPr>
            <a:grpSpLocks/>
          </p:cNvGrpSpPr>
          <p:nvPr/>
        </p:nvGrpSpPr>
        <p:grpSpPr bwMode="auto">
          <a:xfrm>
            <a:off x="2351584" y="883862"/>
            <a:ext cx="8064896" cy="5643125"/>
            <a:chOff x="1691680" y="1988840"/>
            <a:chExt cx="6117779" cy="4280874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AE06E97-948F-4291-A140-749B3AD36B1F}"/>
                </a:ext>
              </a:extLst>
            </p:cNvPr>
            <p:cNvCxnSpPr>
              <a:stCxn id="11" idx="7"/>
              <a:endCxn id="12" idx="3"/>
            </p:cNvCxnSpPr>
            <p:nvPr/>
          </p:nvCxnSpPr>
          <p:spPr>
            <a:xfrm flipV="1">
              <a:off x="5265810" y="2947908"/>
              <a:ext cx="535087" cy="384262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DCA67059-5543-4C18-8EF5-E99170594996}"/>
                </a:ext>
              </a:extLst>
            </p:cNvPr>
            <p:cNvCxnSpPr>
              <a:stCxn id="11" idx="6"/>
            </p:cNvCxnSpPr>
            <p:nvPr/>
          </p:nvCxnSpPr>
          <p:spPr>
            <a:xfrm>
              <a:off x="5550025" y="4016539"/>
              <a:ext cx="1059061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6C0FB696-C78A-4297-9A8C-A3C000E4C32B}"/>
                </a:ext>
              </a:extLst>
            </p:cNvPr>
            <p:cNvCxnSpPr>
              <a:stCxn id="11" idx="5"/>
            </p:cNvCxnSpPr>
            <p:nvPr/>
          </p:nvCxnSpPr>
          <p:spPr>
            <a:xfrm>
              <a:off x="5265810" y="4700907"/>
              <a:ext cx="577958" cy="435074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5C5E709-4A83-4DBF-AACF-AF2BD7BF9DA1}"/>
                </a:ext>
              </a:extLst>
            </p:cNvPr>
            <p:cNvCxnSpPr>
              <a:endCxn id="11" idx="3"/>
            </p:cNvCxnSpPr>
            <p:nvPr/>
          </p:nvCxnSpPr>
          <p:spPr>
            <a:xfrm flipV="1">
              <a:off x="3562104" y="4700907"/>
              <a:ext cx="335025" cy="323924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174726BB-F62C-4D3A-8648-CDB2F11D17D6}"/>
                </a:ext>
              </a:extLst>
            </p:cNvPr>
            <p:cNvCxnSpPr/>
            <p:nvPr/>
          </p:nvCxnSpPr>
          <p:spPr>
            <a:xfrm>
              <a:off x="2931749" y="3232136"/>
              <a:ext cx="728798" cy="443013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도넛 67">
              <a:extLst>
                <a:ext uri="{FF2B5EF4-FFF2-40B4-BE49-F238E27FC236}">
                  <a16:creationId xmlns:a16="http://schemas.microsoft.com/office/drawing/2014/main" id="{F6EFEF28-EFF7-4C53-A0D6-19404D4B5626}"/>
                </a:ext>
              </a:extLst>
            </p:cNvPr>
            <p:cNvSpPr/>
            <p:nvPr/>
          </p:nvSpPr>
          <p:spPr>
            <a:xfrm>
              <a:off x="3614502" y="3047944"/>
              <a:ext cx="1935523" cy="1935602"/>
            </a:xfrm>
            <a:prstGeom prst="donut">
              <a:avLst>
                <a:gd name="adj" fmla="val 11663"/>
              </a:avLst>
            </a:prstGeom>
            <a:solidFill>
              <a:srgbClr val="5B6E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95690">
                <a:lnSpc>
                  <a:spcPct val="80000"/>
                </a:lnSpc>
                <a:defRPr/>
              </a:pPr>
              <a:endParaRPr lang="ko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12" name="도넛 68">
              <a:extLst>
                <a:ext uri="{FF2B5EF4-FFF2-40B4-BE49-F238E27FC236}">
                  <a16:creationId xmlns:a16="http://schemas.microsoft.com/office/drawing/2014/main" id="{3C1AFE3A-8668-47AF-8448-684FEB679370}"/>
                </a:ext>
              </a:extLst>
            </p:cNvPr>
            <p:cNvSpPr/>
            <p:nvPr/>
          </p:nvSpPr>
          <p:spPr>
            <a:xfrm>
              <a:off x="5635766" y="1988840"/>
              <a:ext cx="1124160" cy="1124206"/>
            </a:xfrm>
            <a:prstGeom prst="donut">
              <a:avLst>
                <a:gd name="adj" fmla="val 11663"/>
              </a:avLst>
            </a:prstGeom>
            <a:solidFill>
              <a:srgbClr val="B4C4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95690">
                <a:lnSpc>
                  <a:spcPct val="80000"/>
                </a:lnSpc>
                <a:defRPr/>
              </a:pPr>
              <a:endParaRPr lang="ko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13" name="도넛 69">
              <a:extLst>
                <a:ext uri="{FF2B5EF4-FFF2-40B4-BE49-F238E27FC236}">
                  <a16:creationId xmlns:a16="http://schemas.microsoft.com/office/drawing/2014/main" id="{0B374CB2-4B02-4F1B-8191-C02E5FE90D00}"/>
                </a:ext>
              </a:extLst>
            </p:cNvPr>
            <p:cNvSpPr/>
            <p:nvPr/>
          </p:nvSpPr>
          <p:spPr>
            <a:xfrm>
              <a:off x="6609085" y="3232136"/>
              <a:ext cx="1200374" cy="1200423"/>
            </a:xfrm>
            <a:prstGeom prst="donut">
              <a:avLst>
                <a:gd name="adj" fmla="val 11663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95690">
                <a:lnSpc>
                  <a:spcPct val="80000"/>
                </a:lnSpc>
                <a:defRPr/>
              </a:pPr>
              <a:endParaRPr lang="ko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14" name="도넛 70">
              <a:extLst>
                <a:ext uri="{FF2B5EF4-FFF2-40B4-BE49-F238E27FC236}">
                  <a16:creationId xmlns:a16="http://schemas.microsoft.com/office/drawing/2014/main" id="{8F0412B8-C723-43C4-89D1-7764DC8AC67A}"/>
                </a:ext>
              </a:extLst>
            </p:cNvPr>
            <p:cNvSpPr/>
            <p:nvPr/>
          </p:nvSpPr>
          <p:spPr>
            <a:xfrm>
              <a:off x="5654819" y="4824760"/>
              <a:ext cx="974907" cy="973359"/>
            </a:xfrm>
            <a:prstGeom prst="donut">
              <a:avLst>
                <a:gd name="adj" fmla="val 17583"/>
              </a:avLst>
            </a:prstGeom>
            <a:solidFill>
              <a:srgbClr val="5B6E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95690">
                <a:lnSpc>
                  <a:spcPct val="80000"/>
                </a:lnSpc>
                <a:defRPr/>
              </a:pPr>
              <a:endParaRPr lang="ko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15" name="도넛 71">
              <a:extLst>
                <a:ext uri="{FF2B5EF4-FFF2-40B4-BE49-F238E27FC236}">
                  <a16:creationId xmlns:a16="http://schemas.microsoft.com/office/drawing/2014/main" id="{FF03324A-837B-487D-8587-590297F5912B}"/>
                </a:ext>
              </a:extLst>
            </p:cNvPr>
            <p:cNvSpPr/>
            <p:nvPr/>
          </p:nvSpPr>
          <p:spPr>
            <a:xfrm>
              <a:off x="1691680" y="2031713"/>
              <a:ext cx="1398849" cy="1398905"/>
            </a:xfrm>
            <a:prstGeom prst="donut">
              <a:avLst>
                <a:gd name="adj" fmla="val 1244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95690">
                <a:lnSpc>
                  <a:spcPct val="80000"/>
                </a:lnSpc>
                <a:defRPr/>
              </a:pPr>
              <a:endParaRPr lang="ko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B8EF6D0-608F-4B11-B410-15ED47E873DF}"/>
                </a:ext>
              </a:extLst>
            </p:cNvPr>
            <p:cNvSpPr/>
            <p:nvPr/>
          </p:nvSpPr>
          <p:spPr>
            <a:xfrm>
              <a:off x="4057496" y="4245191"/>
              <a:ext cx="1047945" cy="244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ko-KR" sz="12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Main</a:t>
              </a:r>
              <a:endParaRPr lang="ko-KR" altLang="en-US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A228761-39A8-45D7-98FC-8311BFE2FAF8}"/>
                </a:ext>
              </a:extLst>
            </p:cNvPr>
            <p:cNvSpPr/>
            <p:nvPr/>
          </p:nvSpPr>
          <p:spPr>
            <a:xfrm>
              <a:off x="2080691" y="2897097"/>
              <a:ext cx="624003" cy="244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ko-KR" altLang="en-US" sz="12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앨범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FC7DB59-A5F8-45B8-91C9-6B6226B7D804}"/>
                </a:ext>
              </a:extLst>
            </p:cNvPr>
            <p:cNvSpPr/>
            <p:nvPr/>
          </p:nvSpPr>
          <p:spPr>
            <a:xfrm>
              <a:off x="5894577" y="2641451"/>
              <a:ext cx="624003" cy="244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ko-KR" altLang="en-US" sz="1200" dirty="0" err="1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썸내일</a:t>
              </a:r>
              <a:endParaRPr lang="ko-KR" altLang="en-US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A1EB423-3D22-4B74-97C0-36A9E0E0BA1C}"/>
                </a:ext>
              </a:extLst>
            </p:cNvPr>
            <p:cNvSpPr/>
            <p:nvPr/>
          </p:nvSpPr>
          <p:spPr>
            <a:xfrm>
              <a:off x="6857206" y="4000997"/>
              <a:ext cx="751028" cy="2101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2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자료 검색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CA6BA96-4A05-47BD-B408-A77AA308CCE3}"/>
                </a:ext>
              </a:extLst>
            </p:cNvPr>
            <p:cNvSpPr/>
            <p:nvPr/>
          </p:nvSpPr>
          <p:spPr>
            <a:xfrm>
              <a:off x="5830271" y="5123687"/>
              <a:ext cx="624003" cy="350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ko-KR" sz="12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Drag &amp;</a:t>
              </a: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Drop</a:t>
              </a:r>
              <a:endParaRPr lang="ko-KR" altLang="en-US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BCD3E88-3397-4AFA-B0B3-65B53DF79E14}"/>
                </a:ext>
              </a:extLst>
            </p:cNvPr>
            <p:cNvSpPr/>
            <p:nvPr/>
          </p:nvSpPr>
          <p:spPr>
            <a:xfrm>
              <a:off x="2798374" y="5713963"/>
              <a:ext cx="625592" cy="4069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ko-KR" altLang="en-US" sz="12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이미지 편집</a:t>
              </a:r>
            </a:p>
          </p:txBody>
        </p:sp>
        <p:sp>
          <p:nvSpPr>
            <p:cNvPr id="25" name="도넛 117">
              <a:extLst>
                <a:ext uri="{FF2B5EF4-FFF2-40B4-BE49-F238E27FC236}">
                  <a16:creationId xmlns:a16="http://schemas.microsoft.com/office/drawing/2014/main" id="{988DA151-B748-4527-9040-E2B7035BB42F}"/>
                </a:ext>
              </a:extLst>
            </p:cNvPr>
            <p:cNvSpPr/>
            <p:nvPr/>
          </p:nvSpPr>
          <p:spPr>
            <a:xfrm>
              <a:off x="2366494" y="4758070"/>
              <a:ext cx="1513169" cy="1511644"/>
            </a:xfrm>
            <a:prstGeom prst="donut">
              <a:avLst>
                <a:gd name="adj" fmla="val 11663"/>
              </a:avLst>
            </a:prstGeom>
            <a:solidFill>
              <a:srgbClr val="B4C4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95690">
                <a:lnSpc>
                  <a:spcPct val="80000"/>
                </a:lnSpc>
                <a:defRPr/>
              </a:pPr>
              <a:endParaRPr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26" name="Picture 8" descr="G:\프리미엄템플릿\바닷가1.png">
              <a:extLst>
                <a:ext uri="{FF2B5EF4-FFF2-40B4-BE49-F238E27FC236}">
                  <a16:creationId xmlns:a16="http://schemas.microsoft.com/office/drawing/2014/main" id="{D77AFBBE-CA2B-43B7-8C4B-8337893B71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169960" y="3440078"/>
              <a:ext cx="816471" cy="8377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그림 29" descr="1.png">
              <a:extLst>
                <a:ext uri="{FF2B5EF4-FFF2-40B4-BE49-F238E27FC236}">
                  <a16:creationId xmlns:a16="http://schemas.microsoft.com/office/drawing/2014/main" id="{3FF36C8E-8DBB-4DF6-AEB7-FA28FE305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7206" y="3467100"/>
              <a:ext cx="576063" cy="5227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그림 30" descr="2.png">
              <a:extLst>
                <a:ext uri="{FF2B5EF4-FFF2-40B4-BE49-F238E27FC236}">
                  <a16:creationId xmlns:a16="http://schemas.microsoft.com/office/drawing/2014/main" id="{FA2242ED-87CF-4E98-AE5B-7E9973020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983584" y="2252490"/>
              <a:ext cx="432049" cy="4348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그림 31" descr="3.png">
              <a:extLst>
                <a:ext uri="{FF2B5EF4-FFF2-40B4-BE49-F238E27FC236}">
                  <a16:creationId xmlns:a16="http://schemas.microsoft.com/office/drawing/2014/main" id="{75A7AE58-68B3-4DE9-8C48-3F70BDDF0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766468" y="5047084"/>
              <a:ext cx="742393" cy="691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그림 35" descr="4.png">
              <a:extLst>
                <a:ext uri="{FF2B5EF4-FFF2-40B4-BE49-F238E27FC236}">
                  <a16:creationId xmlns:a16="http://schemas.microsoft.com/office/drawing/2014/main" id="{6AEC2527-3A9C-4483-9267-D8D7CE6AC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017812" y="2373263"/>
              <a:ext cx="724114" cy="5527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3" name="도넛 70">
            <a:extLst>
              <a:ext uri="{FF2B5EF4-FFF2-40B4-BE49-F238E27FC236}">
                <a16:creationId xmlns:a16="http://schemas.microsoft.com/office/drawing/2014/main" id="{0748C5F6-BDF0-4E46-A0C0-2423DAE8710E}"/>
              </a:ext>
            </a:extLst>
          </p:cNvPr>
          <p:cNvSpPr/>
          <p:nvPr/>
        </p:nvSpPr>
        <p:spPr bwMode="auto">
          <a:xfrm>
            <a:off x="1536922" y="2996742"/>
            <a:ext cx="1285192" cy="1283099"/>
          </a:xfrm>
          <a:prstGeom prst="donut">
            <a:avLst>
              <a:gd name="adj" fmla="val 17583"/>
            </a:avLst>
          </a:prstGeom>
          <a:solidFill>
            <a:srgbClr val="5B6E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95690">
              <a:lnSpc>
                <a:spcPct val="80000"/>
              </a:lnSpc>
              <a:defRPr/>
            </a:pPr>
            <a:endParaRPr lang="ko-KR" altLang="en-US" sz="1200" b="1">
              <a:solidFill>
                <a:schemeClr val="bg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9E9495D-FD39-4FC0-A738-DA3A3AA14434}"/>
              </a:ext>
            </a:extLst>
          </p:cNvPr>
          <p:cNvSpPr/>
          <p:nvPr/>
        </p:nvSpPr>
        <p:spPr bwMode="auto">
          <a:xfrm>
            <a:off x="1751750" y="3499791"/>
            <a:ext cx="82260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미리보기</a:t>
            </a:r>
          </a:p>
        </p:txBody>
      </p:sp>
    </p:spTree>
    <p:extLst>
      <p:ext uri="{BB962C8B-B14F-4D97-AF65-F5344CB8AC3E}">
        <p14:creationId xmlns:p14="http://schemas.microsoft.com/office/powerpoint/2010/main" val="3531962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7381" y="260648"/>
            <a:ext cx="10657184" cy="796908"/>
          </a:xfrm>
        </p:spPr>
        <p:txBody>
          <a:bodyPr/>
          <a:lstStyle/>
          <a:p>
            <a:r>
              <a:rPr lang="en-US" altLang="ko-KR" dirty="0"/>
              <a:t>Main</a:t>
            </a:r>
            <a:endParaRPr lang="ko-KR" altLang="en-US" dirty="0"/>
          </a:p>
        </p:txBody>
      </p:sp>
      <p:grpSp>
        <p:nvGrpSpPr>
          <p:cNvPr id="4108" name="그룹 4107">
            <a:extLst>
              <a:ext uri="{FF2B5EF4-FFF2-40B4-BE49-F238E27FC236}">
                <a16:creationId xmlns:a16="http://schemas.microsoft.com/office/drawing/2014/main" id="{BA171C78-3083-4B44-8BAD-08B07F1743BB}"/>
              </a:ext>
            </a:extLst>
          </p:cNvPr>
          <p:cNvGrpSpPr/>
          <p:nvPr/>
        </p:nvGrpSpPr>
        <p:grpSpPr>
          <a:xfrm>
            <a:off x="434580" y="836712"/>
            <a:ext cx="11782608" cy="5872779"/>
            <a:chOff x="157425" y="796581"/>
            <a:chExt cx="11782608" cy="5872779"/>
          </a:xfrm>
        </p:grpSpPr>
        <p:pic>
          <p:nvPicPr>
            <p:cNvPr id="4097" name="_x47609352" descr="EMB000035f8582b">
              <a:extLst>
                <a:ext uri="{FF2B5EF4-FFF2-40B4-BE49-F238E27FC236}">
                  <a16:creationId xmlns:a16="http://schemas.microsoft.com/office/drawing/2014/main" id="{40301446-7DBE-4FBC-8B85-BE31C95D33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440" y="1574961"/>
              <a:ext cx="9169019" cy="5094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B31D6B7C-BF11-40D9-BDE8-8A4A96CF0DDA}"/>
                </a:ext>
              </a:extLst>
            </p:cNvPr>
            <p:cNvGrpSpPr/>
            <p:nvPr/>
          </p:nvGrpSpPr>
          <p:grpSpPr>
            <a:xfrm>
              <a:off x="8040216" y="1289491"/>
              <a:ext cx="2016224" cy="1080120"/>
              <a:chOff x="8040216" y="620688"/>
              <a:chExt cx="2016224" cy="1080120"/>
            </a:xfrm>
          </p:grpSpPr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FABC95F6-91D9-449C-99AE-3A8DB967BCC2}"/>
                  </a:ext>
                </a:extLst>
              </p:cNvPr>
              <p:cNvSpPr/>
              <p:nvPr/>
            </p:nvSpPr>
            <p:spPr>
              <a:xfrm>
                <a:off x="8040216" y="1052736"/>
                <a:ext cx="648072" cy="648072"/>
              </a:xfrm>
              <a:prstGeom prst="ellipse">
                <a:avLst/>
              </a:prstGeom>
              <a:noFill/>
              <a:ln w="4127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B5AB5FAA-0B9D-474E-9204-6C454FF46CA6}"/>
                  </a:ext>
                </a:extLst>
              </p:cNvPr>
              <p:cNvCxnSpPr>
                <a:cxnSpLocks/>
                <a:stCxn id="5" idx="7"/>
              </p:cNvCxnSpPr>
              <p:nvPr/>
            </p:nvCxnSpPr>
            <p:spPr>
              <a:xfrm flipV="1">
                <a:off x="8593380" y="620688"/>
                <a:ext cx="1463060" cy="526956"/>
              </a:xfrm>
              <a:prstGeom prst="line">
                <a:avLst/>
              </a:prstGeom>
              <a:ln w="412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DEB1421-481F-4760-A2DD-440E222CB137}"/>
                </a:ext>
              </a:extLst>
            </p:cNvPr>
            <p:cNvSpPr txBox="1"/>
            <p:nvPr/>
          </p:nvSpPr>
          <p:spPr>
            <a:xfrm>
              <a:off x="10046582" y="965455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</a:rPr>
                <a:t>자료 검색</a:t>
              </a: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FCA6F555-6D19-406B-9464-F459B55618E1}"/>
                </a:ext>
              </a:extLst>
            </p:cNvPr>
            <p:cNvGrpSpPr/>
            <p:nvPr/>
          </p:nvGrpSpPr>
          <p:grpSpPr>
            <a:xfrm>
              <a:off x="9156341" y="1732265"/>
              <a:ext cx="1404155" cy="648072"/>
              <a:chOff x="8040216" y="1052736"/>
              <a:chExt cx="1404155" cy="648072"/>
            </a:xfrm>
          </p:grpSpPr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4C65FA78-B632-4C2F-B259-3EAACA63E321}"/>
                  </a:ext>
                </a:extLst>
              </p:cNvPr>
              <p:cNvSpPr/>
              <p:nvPr/>
            </p:nvSpPr>
            <p:spPr>
              <a:xfrm>
                <a:off x="8040216" y="1052736"/>
                <a:ext cx="648072" cy="648072"/>
              </a:xfrm>
              <a:prstGeom prst="ellipse">
                <a:avLst/>
              </a:prstGeom>
              <a:noFill/>
              <a:ln w="4127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A13E4D45-377E-4207-84EC-2166C5F4170B}"/>
                  </a:ext>
                </a:extLst>
              </p:cNvPr>
              <p:cNvCxnSpPr>
                <a:cxnSpLocks/>
                <a:stCxn id="40" idx="6"/>
              </p:cNvCxnSpPr>
              <p:nvPr/>
            </p:nvCxnSpPr>
            <p:spPr>
              <a:xfrm>
                <a:off x="8688288" y="1376772"/>
                <a:ext cx="756083" cy="0"/>
              </a:xfrm>
              <a:prstGeom prst="line">
                <a:avLst/>
              </a:prstGeom>
              <a:ln w="412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AA6D84E-D89D-44ED-87FE-CB3AD0421B01}"/>
                </a:ext>
              </a:extLst>
            </p:cNvPr>
            <p:cNvSpPr txBox="1"/>
            <p:nvPr/>
          </p:nvSpPr>
          <p:spPr>
            <a:xfrm>
              <a:off x="10524261" y="1814742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</a:rPr>
                <a:t>업로드</a:t>
              </a:r>
              <a:endParaRPr lang="en-US" altLang="ko-KR" sz="2400" dirty="0">
                <a:solidFill>
                  <a:schemeClr val="bg1"/>
                </a:solidFill>
              </a:endParaRPr>
            </a:p>
            <a:p>
              <a:r>
                <a:rPr lang="ko-KR" altLang="en-US" sz="2400" dirty="0">
                  <a:solidFill>
                    <a:schemeClr val="bg1"/>
                  </a:solidFill>
                </a:rPr>
                <a:t>다운로드</a:t>
              </a: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AF9D077E-E909-47E3-95E9-D102A542BBC8}"/>
                </a:ext>
              </a:extLst>
            </p:cNvPr>
            <p:cNvGrpSpPr/>
            <p:nvPr/>
          </p:nvGrpSpPr>
          <p:grpSpPr>
            <a:xfrm>
              <a:off x="5267909" y="1721539"/>
              <a:ext cx="648072" cy="1307290"/>
              <a:chOff x="8040216" y="1052736"/>
              <a:chExt cx="648072" cy="1307290"/>
            </a:xfrm>
          </p:grpSpPr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9F71778F-4FCE-4693-B667-A4630CD7E46B}"/>
                  </a:ext>
                </a:extLst>
              </p:cNvPr>
              <p:cNvSpPr/>
              <p:nvPr/>
            </p:nvSpPr>
            <p:spPr>
              <a:xfrm>
                <a:off x="8040216" y="1052736"/>
                <a:ext cx="648072" cy="648072"/>
              </a:xfrm>
              <a:prstGeom prst="ellipse">
                <a:avLst/>
              </a:prstGeom>
              <a:noFill/>
              <a:ln w="4127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2DEC2B56-53DE-4FF8-8361-EF2C4F73CD7F}"/>
                  </a:ext>
                </a:extLst>
              </p:cNvPr>
              <p:cNvCxnSpPr>
                <a:cxnSpLocks/>
                <a:stCxn id="47" idx="4"/>
              </p:cNvCxnSpPr>
              <p:nvPr/>
            </p:nvCxnSpPr>
            <p:spPr>
              <a:xfrm>
                <a:off x="8364252" y="1700808"/>
                <a:ext cx="308240" cy="659218"/>
              </a:xfrm>
              <a:prstGeom prst="line">
                <a:avLst/>
              </a:prstGeom>
              <a:ln w="412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F06F70A-7012-45E3-B510-DB85959438A5}"/>
                </a:ext>
              </a:extLst>
            </p:cNvPr>
            <p:cNvSpPr txBox="1"/>
            <p:nvPr/>
          </p:nvSpPr>
          <p:spPr>
            <a:xfrm>
              <a:off x="5785088" y="2872297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rgbClr val="C00000"/>
                  </a:solidFill>
                </a:rPr>
                <a:t>폴더 추가</a:t>
              </a: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32BD3FAD-7E45-4763-B5A8-B8F8E6814595}"/>
                </a:ext>
              </a:extLst>
            </p:cNvPr>
            <p:cNvGrpSpPr/>
            <p:nvPr/>
          </p:nvGrpSpPr>
          <p:grpSpPr>
            <a:xfrm>
              <a:off x="4698949" y="1289491"/>
              <a:ext cx="648072" cy="1142079"/>
              <a:chOff x="8040216" y="558729"/>
              <a:chExt cx="648072" cy="1142079"/>
            </a:xfrm>
          </p:grpSpPr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2D793C41-647F-4693-B610-FCE188B5F1C9}"/>
                  </a:ext>
                </a:extLst>
              </p:cNvPr>
              <p:cNvSpPr/>
              <p:nvPr/>
            </p:nvSpPr>
            <p:spPr>
              <a:xfrm>
                <a:off x="8040216" y="1052736"/>
                <a:ext cx="648072" cy="648072"/>
              </a:xfrm>
              <a:prstGeom prst="ellipse">
                <a:avLst/>
              </a:prstGeom>
              <a:noFill/>
              <a:ln w="4127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2C227F66-F8F8-4396-84CA-C8566DA95AB2}"/>
                  </a:ext>
                </a:extLst>
              </p:cNvPr>
              <p:cNvCxnSpPr>
                <a:cxnSpLocks/>
                <a:stCxn id="55" idx="0"/>
              </p:cNvCxnSpPr>
              <p:nvPr/>
            </p:nvCxnSpPr>
            <p:spPr>
              <a:xfrm flipV="1">
                <a:off x="8364252" y="558729"/>
                <a:ext cx="244924" cy="494007"/>
              </a:xfrm>
              <a:prstGeom prst="line">
                <a:avLst/>
              </a:prstGeom>
              <a:ln w="412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A1220B-3D85-442D-9FF9-F3C09DD85BD4}"/>
                </a:ext>
              </a:extLst>
            </p:cNvPr>
            <p:cNvSpPr txBox="1"/>
            <p:nvPr/>
          </p:nvSpPr>
          <p:spPr>
            <a:xfrm>
              <a:off x="3894459" y="796581"/>
              <a:ext cx="2249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</a:rPr>
                <a:t>즐겨 찾기 추가</a:t>
              </a:r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8F6FB8E3-AF03-4DFE-95F6-41A3BFB68F5E}"/>
                </a:ext>
              </a:extLst>
            </p:cNvPr>
            <p:cNvGrpSpPr/>
            <p:nvPr/>
          </p:nvGrpSpPr>
          <p:grpSpPr>
            <a:xfrm>
              <a:off x="945401" y="2122227"/>
              <a:ext cx="2868465" cy="3212599"/>
              <a:chOff x="7919612" y="1052735"/>
              <a:chExt cx="2759706" cy="3212599"/>
            </a:xfrm>
          </p:grpSpPr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D6C3C345-6F69-43F8-B439-A6BF00A9EA3A}"/>
                  </a:ext>
                </a:extLst>
              </p:cNvPr>
              <p:cNvSpPr/>
              <p:nvPr/>
            </p:nvSpPr>
            <p:spPr>
              <a:xfrm>
                <a:off x="7919612" y="1052735"/>
                <a:ext cx="965004" cy="2479632"/>
              </a:xfrm>
              <a:prstGeom prst="ellipse">
                <a:avLst/>
              </a:prstGeom>
              <a:noFill/>
              <a:ln w="4127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1BB7674A-8043-40EB-8D52-593F64F6B96D}"/>
                  </a:ext>
                </a:extLst>
              </p:cNvPr>
              <p:cNvCxnSpPr>
                <a:cxnSpLocks/>
                <a:endCxn id="68" idx="0"/>
              </p:cNvCxnSpPr>
              <p:nvPr/>
            </p:nvCxnSpPr>
            <p:spPr>
              <a:xfrm>
                <a:off x="8761027" y="3095310"/>
                <a:ext cx="1918291" cy="1170024"/>
              </a:xfrm>
              <a:prstGeom prst="line">
                <a:avLst/>
              </a:prstGeom>
              <a:ln w="412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DAC67CA-5FC4-40BC-99E2-E69E10218718}"/>
                </a:ext>
              </a:extLst>
            </p:cNvPr>
            <p:cNvSpPr txBox="1"/>
            <p:nvPr/>
          </p:nvSpPr>
          <p:spPr>
            <a:xfrm>
              <a:off x="1952902" y="5334826"/>
              <a:ext cx="37219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accent2"/>
                  </a:solidFill>
                </a:rPr>
                <a:t>파일 종류 별 구분</a:t>
              </a: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1E78A6D1-019E-496C-81FD-615A5103343A}"/>
                </a:ext>
              </a:extLst>
            </p:cNvPr>
            <p:cNvGrpSpPr/>
            <p:nvPr/>
          </p:nvGrpSpPr>
          <p:grpSpPr>
            <a:xfrm>
              <a:off x="1282092" y="1489078"/>
              <a:ext cx="1091047" cy="904133"/>
              <a:chOff x="7597241" y="796675"/>
              <a:chExt cx="1091047" cy="904133"/>
            </a:xfrm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866F5F34-C641-4B69-A2C8-8E559F70BF2F}"/>
                  </a:ext>
                </a:extLst>
              </p:cNvPr>
              <p:cNvSpPr/>
              <p:nvPr/>
            </p:nvSpPr>
            <p:spPr>
              <a:xfrm>
                <a:off x="8040216" y="1052736"/>
                <a:ext cx="648072" cy="648072"/>
              </a:xfrm>
              <a:prstGeom prst="ellipse">
                <a:avLst/>
              </a:prstGeom>
              <a:noFill/>
              <a:ln w="4127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DB56C7E0-008A-4E9A-AC48-76A6FECDB04E}"/>
                  </a:ext>
                </a:extLst>
              </p:cNvPr>
              <p:cNvCxnSpPr>
                <a:cxnSpLocks/>
                <a:stCxn id="73" idx="1"/>
                <a:endCxn id="78" idx="2"/>
              </p:cNvCxnSpPr>
              <p:nvPr/>
            </p:nvCxnSpPr>
            <p:spPr>
              <a:xfrm flipH="1" flipV="1">
                <a:off x="7597241" y="796675"/>
                <a:ext cx="537883" cy="350969"/>
              </a:xfrm>
              <a:prstGeom prst="line">
                <a:avLst/>
              </a:prstGeom>
              <a:ln w="412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4CE9803-3934-4B93-9291-14D48DB86C62}"/>
                </a:ext>
              </a:extLst>
            </p:cNvPr>
            <p:cNvSpPr txBox="1"/>
            <p:nvPr/>
          </p:nvSpPr>
          <p:spPr>
            <a:xfrm>
              <a:off x="157425" y="1027413"/>
              <a:ext cx="2249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</a:rPr>
                <a:t>현재 파일 경로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254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7381" y="86954"/>
            <a:ext cx="10657184" cy="796908"/>
          </a:xfrm>
        </p:spPr>
        <p:txBody>
          <a:bodyPr/>
          <a:lstStyle/>
          <a:p>
            <a:r>
              <a:rPr lang="ko-KR" altLang="en-US" dirty="0"/>
              <a:t>파일 종류 별 분류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371E8F-12C1-4EFC-884C-4176406EB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12" y="1124744"/>
            <a:ext cx="11280576" cy="3277923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D7B8E084-9B6A-41CF-A7EC-9667299D73D4}"/>
              </a:ext>
            </a:extLst>
          </p:cNvPr>
          <p:cNvGrpSpPr/>
          <p:nvPr/>
        </p:nvGrpSpPr>
        <p:grpSpPr>
          <a:xfrm>
            <a:off x="767408" y="2276872"/>
            <a:ext cx="1152128" cy="2448272"/>
            <a:chOff x="8040216" y="1052736"/>
            <a:chExt cx="1152128" cy="2448272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53CDB6E-F44B-4083-8241-3C430F123AB7}"/>
                </a:ext>
              </a:extLst>
            </p:cNvPr>
            <p:cNvSpPr/>
            <p:nvPr/>
          </p:nvSpPr>
          <p:spPr>
            <a:xfrm>
              <a:off x="8040216" y="1052736"/>
              <a:ext cx="648072" cy="648072"/>
            </a:xfrm>
            <a:prstGeom prst="ellipse">
              <a:avLst/>
            </a:prstGeom>
            <a:noFill/>
            <a:ln w="412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CAE94218-1618-456D-9CF0-6E3A42FDBE40}"/>
                </a:ext>
              </a:extLst>
            </p:cNvPr>
            <p:cNvCxnSpPr>
              <a:cxnSpLocks/>
              <a:stCxn id="6" idx="5"/>
            </p:cNvCxnSpPr>
            <p:nvPr/>
          </p:nvCxnSpPr>
          <p:spPr>
            <a:xfrm>
              <a:off x="8593380" y="1605900"/>
              <a:ext cx="598964" cy="1895108"/>
            </a:xfrm>
            <a:prstGeom prst="line">
              <a:avLst/>
            </a:prstGeom>
            <a:ln w="412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654EEFD-E4A8-40E1-97CE-19B6C6DB0114}"/>
              </a:ext>
            </a:extLst>
          </p:cNvPr>
          <p:cNvSpPr txBox="1"/>
          <p:nvPr/>
        </p:nvSpPr>
        <p:spPr>
          <a:xfrm>
            <a:off x="1775520" y="4725144"/>
            <a:ext cx="9243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사진 </a:t>
            </a:r>
            <a:r>
              <a:rPr lang="en-US" altLang="ko-KR" sz="2800" dirty="0">
                <a:solidFill>
                  <a:schemeClr val="bg1"/>
                </a:solidFill>
              </a:rPr>
              <a:t>Pane</a:t>
            </a:r>
            <a:r>
              <a:rPr lang="ko-KR" altLang="en-US" sz="2800" dirty="0">
                <a:solidFill>
                  <a:schemeClr val="bg1"/>
                </a:solidFill>
              </a:rPr>
              <a:t>은 </a:t>
            </a:r>
            <a:r>
              <a:rPr lang="en-US" altLang="ko-KR" sz="2800" dirty="0" err="1">
                <a:solidFill>
                  <a:schemeClr val="bg1"/>
                </a:solidFill>
              </a:rPr>
              <a:t>png</a:t>
            </a:r>
            <a:r>
              <a:rPr lang="ko-KR" altLang="en-US" sz="2800" dirty="0">
                <a:solidFill>
                  <a:schemeClr val="bg1"/>
                </a:solidFill>
              </a:rPr>
              <a:t>나 </a:t>
            </a:r>
            <a:r>
              <a:rPr lang="en-US" altLang="ko-KR" sz="2800" dirty="0">
                <a:solidFill>
                  <a:schemeClr val="bg1"/>
                </a:solidFill>
              </a:rPr>
              <a:t>jpg</a:t>
            </a:r>
            <a:r>
              <a:rPr lang="ko-KR" altLang="en-US" sz="2800" dirty="0">
                <a:solidFill>
                  <a:schemeClr val="bg1"/>
                </a:solidFill>
              </a:rPr>
              <a:t>등의 이미지 관련 확장자 자료만 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589B19C-2C80-4CEE-8BDC-F793030EF3CA}"/>
              </a:ext>
            </a:extLst>
          </p:cNvPr>
          <p:cNvGrpSpPr/>
          <p:nvPr/>
        </p:nvGrpSpPr>
        <p:grpSpPr>
          <a:xfrm>
            <a:off x="3039362" y="2104189"/>
            <a:ext cx="1944216" cy="3744416"/>
            <a:chOff x="7431850" y="-488099"/>
            <a:chExt cx="1944216" cy="3744416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74996EA-9B4A-4084-B9C5-53E33262E955}"/>
                </a:ext>
              </a:extLst>
            </p:cNvPr>
            <p:cNvSpPr/>
            <p:nvPr/>
          </p:nvSpPr>
          <p:spPr>
            <a:xfrm>
              <a:off x="7431850" y="-488099"/>
              <a:ext cx="1944216" cy="1944216"/>
            </a:xfrm>
            <a:prstGeom prst="ellipse">
              <a:avLst/>
            </a:prstGeom>
            <a:noFill/>
            <a:ln w="412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EC88FC2D-B12A-4729-AB6A-E5FDA2613B25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 flipH="1">
              <a:off x="8583978" y="1171393"/>
              <a:ext cx="507364" cy="2084924"/>
            </a:xfrm>
            <a:prstGeom prst="line">
              <a:avLst/>
            </a:prstGeom>
            <a:ln w="412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0DF6F25-1689-4D98-85E7-4B9600399C7B}"/>
              </a:ext>
            </a:extLst>
          </p:cNvPr>
          <p:cNvSpPr txBox="1"/>
          <p:nvPr/>
        </p:nvSpPr>
        <p:spPr>
          <a:xfrm>
            <a:off x="1620054" y="5753697"/>
            <a:ext cx="479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이미지는 </a:t>
            </a:r>
            <a:r>
              <a:rPr lang="en-US" altLang="ko-KR" sz="2800" dirty="0">
                <a:solidFill>
                  <a:schemeClr val="bg1"/>
                </a:solidFill>
              </a:rPr>
              <a:t>Thumbnail</a:t>
            </a:r>
            <a:r>
              <a:rPr lang="ko-KR" altLang="en-US" sz="2800" dirty="0">
                <a:solidFill>
                  <a:schemeClr val="bg1"/>
                </a:solidFill>
              </a:rPr>
              <a:t>로 표현</a:t>
            </a:r>
          </a:p>
        </p:txBody>
      </p:sp>
    </p:spTree>
    <p:extLst>
      <p:ext uri="{BB962C8B-B14F-4D97-AF65-F5344CB8AC3E}">
        <p14:creationId xmlns:p14="http://schemas.microsoft.com/office/powerpoint/2010/main" val="2272433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7381" y="86954"/>
            <a:ext cx="10657184" cy="796908"/>
          </a:xfrm>
        </p:spPr>
        <p:txBody>
          <a:bodyPr/>
          <a:lstStyle/>
          <a:p>
            <a:r>
              <a:rPr lang="ko-KR" altLang="en-US" dirty="0"/>
              <a:t>자료 검색</a:t>
            </a:r>
          </a:p>
        </p:txBody>
      </p:sp>
      <p:pic>
        <p:nvPicPr>
          <p:cNvPr id="7169" name="_x47607032" descr="EMB000035f85835">
            <a:extLst>
              <a:ext uri="{FF2B5EF4-FFF2-40B4-BE49-F238E27FC236}">
                <a16:creationId xmlns:a16="http://schemas.microsoft.com/office/drawing/2014/main" id="{4E79CF6C-6D11-49EC-BCB9-95D2A9EBCE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4" b="56407"/>
          <a:stretch/>
        </p:blipFill>
        <p:spPr bwMode="auto">
          <a:xfrm>
            <a:off x="767408" y="1124744"/>
            <a:ext cx="9797877" cy="313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D49DD2C-A81C-46C4-9745-325CC51C2794}"/>
              </a:ext>
            </a:extLst>
          </p:cNvPr>
          <p:cNvGrpSpPr/>
          <p:nvPr/>
        </p:nvGrpSpPr>
        <p:grpSpPr>
          <a:xfrm>
            <a:off x="7608168" y="1466184"/>
            <a:ext cx="648072" cy="3030595"/>
            <a:chOff x="8040216" y="1052736"/>
            <a:chExt cx="648072" cy="3030595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51803E9-BB85-49E2-8C97-BCCCEF15081F}"/>
                </a:ext>
              </a:extLst>
            </p:cNvPr>
            <p:cNvSpPr/>
            <p:nvPr/>
          </p:nvSpPr>
          <p:spPr>
            <a:xfrm>
              <a:off x="8040216" y="1052736"/>
              <a:ext cx="648072" cy="648072"/>
            </a:xfrm>
            <a:prstGeom prst="ellipse">
              <a:avLst/>
            </a:prstGeom>
            <a:noFill/>
            <a:ln w="412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7D57D55-5045-4213-86C5-1D6A8E9F2670}"/>
                </a:ext>
              </a:extLst>
            </p:cNvPr>
            <p:cNvCxnSpPr>
              <a:cxnSpLocks/>
              <a:stCxn id="11" idx="4"/>
            </p:cNvCxnSpPr>
            <p:nvPr/>
          </p:nvCxnSpPr>
          <p:spPr>
            <a:xfrm flipH="1">
              <a:off x="8040216" y="1700808"/>
              <a:ext cx="324036" cy="2382523"/>
            </a:xfrm>
            <a:prstGeom prst="line">
              <a:avLst/>
            </a:prstGeom>
            <a:ln w="412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7B63814-17E9-406F-A85A-5B54FEA61B1C}"/>
              </a:ext>
            </a:extLst>
          </p:cNvPr>
          <p:cNvSpPr txBox="1"/>
          <p:nvPr/>
        </p:nvSpPr>
        <p:spPr>
          <a:xfrm>
            <a:off x="1909469" y="4550652"/>
            <a:ext cx="9166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자료를 검색 시 단어가 포함 관련 자료 표현</a:t>
            </a:r>
          </a:p>
        </p:txBody>
      </p:sp>
    </p:spTree>
    <p:extLst>
      <p:ext uri="{BB962C8B-B14F-4D97-AF65-F5344CB8AC3E}">
        <p14:creationId xmlns:p14="http://schemas.microsoft.com/office/powerpoint/2010/main" val="435740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7381" y="86954"/>
            <a:ext cx="10657184" cy="796908"/>
          </a:xfrm>
        </p:spPr>
        <p:txBody>
          <a:bodyPr/>
          <a:lstStyle/>
          <a:p>
            <a:r>
              <a:rPr lang="en-US" altLang="ko-KR" dirty="0"/>
              <a:t>Drag &amp; Drop, </a:t>
            </a:r>
            <a:r>
              <a:rPr lang="ko-KR" altLang="en-US" dirty="0"/>
              <a:t>썸네일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6AAACE8-1EB5-4DB3-A4F8-9200EAB7E211}"/>
              </a:ext>
            </a:extLst>
          </p:cNvPr>
          <p:cNvGrpSpPr/>
          <p:nvPr/>
        </p:nvGrpSpPr>
        <p:grpSpPr>
          <a:xfrm>
            <a:off x="1631504" y="1165586"/>
            <a:ext cx="8687912" cy="3295452"/>
            <a:chOff x="498897" y="1052736"/>
            <a:chExt cx="8687912" cy="329545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7077C9C-E647-47DB-A345-45D52A5BC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8897" y="1052736"/>
              <a:ext cx="5194233" cy="3295452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64C5B87-15C2-4F00-A357-607F8730E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67484" y="2187493"/>
              <a:ext cx="2219325" cy="2143125"/>
            </a:xfrm>
            <a:prstGeom prst="rect">
              <a:avLst/>
            </a:prstGeom>
          </p:spPr>
        </p:pic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0B73C711-7957-49B4-9774-2247CEEE115F}"/>
                </a:ext>
              </a:extLst>
            </p:cNvPr>
            <p:cNvSpPr/>
            <p:nvPr/>
          </p:nvSpPr>
          <p:spPr>
            <a:xfrm>
              <a:off x="5810555" y="3717032"/>
              <a:ext cx="1032115" cy="631156"/>
            </a:xfrm>
            <a:prstGeom prst="righ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CABD261-4625-4906-A7CE-F8E62387841A}"/>
              </a:ext>
            </a:extLst>
          </p:cNvPr>
          <p:cNvSpPr txBox="1"/>
          <p:nvPr/>
        </p:nvSpPr>
        <p:spPr>
          <a:xfrm>
            <a:off x="911424" y="4800301"/>
            <a:ext cx="105512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드래그 앤 드롭 시 파일 자동 저장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en-US" altLang="ko-KR" sz="3200" dirty="0">
                <a:solidFill>
                  <a:schemeClr val="bg1"/>
                </a:solidFill>
              </a:rPr>
              <a:t>			</a:t>
            </a:r>
            <a:r>
              <a:rPr lang="ko-KR" altLang="en-US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>
                <a:solidFill>
                  <a:schemeClr val="bg1"/>
                </a:solidFill>
              </a:rPr>
              <a:t>+ </a:t>
            </a:r>
            <a:r>
              <a:rPr lang="ko-KR" altLang="en-US" sz="3200" dirty="0">
                <a:solidFill>
                  <a:schemeClr val="bg1"/>
                </a:solidFill>
              </a:rPr>
              <a:t>이미지 파일 일 경우 자동 썸네일 생성</a:t>
            </a:r>
          </a:p>
        </p:txBody>
      </p:sp>
    </p:spTree>
    <p:extLst>
      <p:ext uri="{BB962C8B-B14F-4D97-AF65-F5344CB8AC3E}">
        <p14:creationId xmlns:p14="http://schemas.microsoft.com/office/powerpoint/2010/main" val="2580979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7381" y="86954"/>
            <a:ext cx="10657184" cy="796908"/>
          </a:xfrm>
        </p:spPr>
        <p:txBody>
          <a:bodyPr/>
          <a:lstStyle/>
          <a:p>
            <a:r>
              <a:rPr lang="ko-KR" altLang="en-US" dirty="0"/>
              <a:t>미리보기</a:t>
            </a:r>
          </a:p>
        </p:txBody>
      </p:sp>
      <p:pic>
        <p:nvPicPr>
          <p:cNvPr id="11265" name="_x47610072" descr="EMB000035f85843">
            <a:extLst>
              <a:ext uri="{FF2B5EF4-FFF2-40B4-BE49-F238E27FC236}">
                <a16:creationId xmlns:a16="http://schemas.microsoft.com/office/drawing/2014/main" id="{5B6B6134-C236-4AFE-A305-09D6CEA4F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6" y="764704"/>
            <a:ext cx="6181134" cy="348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70D4BE-52DD-4FE2-BF94-98EADCB3AF54}"/>
              </a:ext>
            </a:extLst>
          </p:cNvPr>
          <p:cNvSpPr txBox="1"/>
          <p:nvPr/>
        </p:nvSpPr>
        <p:spPr>
          <a:xfrm>
            <a:off x="1847528" y="4355812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이미지 파일 미리보기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80953F8-A233-4BB9-9C98-582CAB0F3A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28" y="2592202"/>
            <a:ext cx="5879976" cy="33074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BDA68E-D817-48CC-B749-C91C7610F8E6}"/>
              </a:ext>
            </a:extLst>
          </p:cNvPr>
          <p:cNvSpPr txBox="1"/>
          <p:nvPr/>
        </p:nvSpPr>
        <p:spPr>
          <a:xfrm>
            <a:off x="7248128" y="6165304"/>
            <a:ext cx="3020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동영상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음악 파일 미리보기</a:t>
            </a:r>
          </a:p>
        </p:txBody>
      </p:sp>
    </p:spTree>
    <p:extLst>
      <p:ext uri="{BB962C8B-B14F-4D97-AF65-F5344CB8AC3E}">
        <p14:creationId xmlns:p14="http://schemas.microsoft.com/office/powerpoint/2010/main" val="389850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223792" y="476672"/>
            <a:ext cx="2699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  <a:latin typeface="Noto Sans" panose="020B0502040504020204" pitchFamily="34" charset="0"/>
                <a:ea typeface="맑은 고딕" panose="020B0503020000020004" pitchFamily="50" charset="-127"/>
              </a:rPr>
              <a:t>CONTENTS</a:t>
            </a:r>
            <a:endParaRPr lang="ko-KR" altLang="en-US" sz="3000" b="1" dirty="0">
              <a:solidFill>
                <a:schemeClr val="bg1"/>
              </a:solidFill>
              <a:latin typeface="Noto Sans" panose="020B0502040504020204" pitchFamily="34" charset="0"/>
              <a:ea typeface="맑은 고딕" panose="020B0503020000020004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839416" y="1130499"/>
            <a:ext cx="5962472" cy="761252"/>
            <a:chOff x="1565543" y="1783365"/>
            <a:chExt cx="3748235" cy="886576"/>
          </a:xfrm>
        </p:grpSpPr>
        <p:sp>
          <p:nvSpPr>
            <p:cNvPr id="29" name="Text Box 5"/>
            <p:cNvSpPr txBox="1">
              <a:spLocks noChangeArrowheads="1"/>
            </p:cNvSpPr>
            <p:nvPr/>
          </p:nvSpPr>
          <p:spPr bwMode="auto">
            <a:xfrm>
              <a:off x="1915687" y="1783365"/>
              <a:ext cx="2960616" cy="5376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400" b="1" dirty="0">
                  <a:solidFill>
                    <a:srgbClr val="FF3B3B"/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프로젝트 개요</a:t>
              </a:r>
              <a:endParaRPr lang="en-US" altLang="ko-KR" sz="2400" b="1" dirty="0">
                <a:solidFill>
                  <a:srgbClr val="FF3B3B"/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30" name="Text Box 11"/>
            <p:cNvSpPr txBox="1">
              <a:spLocks noChangeArrowheads="1"/>
            </p:cNvSpPr>
            <p:nvPr/>
          </p:nvSpPr>
          <p:spPr bwMode="auto">
            <a:xfrm>
              <a:off x="1921114" y="2243837"/>
              <a:ext cx="3392664" cy="394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ko-KR" altLang="en-US" sz="1600" dirty="0">
                  <a:solidFill>
                    <a:schemeClr val="bg1"/>
                  </a:solidFill>
                  <a:latin typeface="Noto Sans" panose="020B0502040504020204" pitchFamily="34" charset="0"/>
                  <a:ea typeface="맑은 고딕" pitchFamily="50" charset="-127"/>
                  <a:cs typeface="굴림" pitchFamily="50" charset="-127"/>
                </a:rPr>
                <a:t>프로젝트 핵심 키워드</a:t>
              </a:r>
              <a:endParaRPr lang="en-US" altLang="ko-KR" sz="1600" dirty="0">
                <a:solidFill>
                  <a:schemeClr val="bg1"/>
                </a:solidFill>
                <a:latin typeface="Noto Sans" panose="020B0502040504020204" pitchFamily="34" charset="0"/>
                <a:ea typeface="맑은 고딕" pitchFamily="50" charset="-127"/>
                <a:cs typeface="굴림" pitchFamily="50" charset="-127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1565543" y="1865934"/>
              <a:ext cx="382011" cy="804007"/>
              <a:chOff x="1441868" y="1865934"/>
              <a:chExt cx="382011" cy="804007"/>
            </a:xfrm>
          </p:grpSpPr>
          <p:sp>
            <p:nvSpPr>
              <p:cNvPr id="87" name="직각 삼각형 86"/>
              <p:cNvSpPr/>
              <p:nvPr/>
            </p:nvSpPr>
            <p:spPr>
              <a:xfrm rot="5400000">
                <a:off x="1319331" y="1988471"/>
                <a:ext cx="483176" cy="238102"/>
              </a:xfrm>
              <a:prstGeom prst="rtTriangle">
                <a:avLst/>
              </a:prstGeom>
              <a:solidFill>
                <a:srgbClr val="FF3B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sp>
            <p:nvSpPr>
              <p:cNvPr id="31" name="TextBox 13"/>
              <p:cNvSpPr txBox="1">
                <a:spLocks noChangeArrowheads="1"/>
              </p:cNvSpPr>
              <p:nvPr/>
            </p:nvSpPr>
            <p:spPr bwMode="auto">
              <a:xfrm>
                <a:off x="1449817" y="2060584"/>
                <a:ext cx="374062" cy="6093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Noto Sans" panose="020B0502040504020204" pitchFamily="34" charset="0"/>
                    <a:ea typeface="맑은 고딕" panose="020B0503020000020004" pitchFamily="50" charset="-127"/>
                  </a:rPr>
                  <a:t>01</a:t>
                </a:r>
                <a:endParaRPr lang="ko-KR" altLang="en-US" sz="2800" b="1" dirty="0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53" name="그룹 52"/>
          <p:cNvGrpSpPr/>
          <p:nvPr/>
        </p:nvGrpSpPr>
        <p:grpSpPr>
          <a:xfrm>
            <a:off x="852061" y="2060694"/>
            <a:ext cx="5966540" cy="761251"/>
            <a:chOff x="1565543" y="1783366"/>
            <a:chExt cx="3750792" cy="886575"/>
          </a:xfrm>
        </p:grpSpPr>
        <p:sp>
          <p:nvSpPr>
            <p:cNvPr id="54" name="Text Box 5"/>
            <p:cNvSpPr txBox="1">
              <a:spLocks noChangeArrowheads="1"/>
            </p:cNvSpPr>
            <p:nvPr/>
          </p:nvSpPr>
          <p:spPr bwMode="auto">
            <a:xfrm>
              <a:off x="1915687" y="1783366"/>
              <a:ext cx="2960616" cy="5376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400" b="1" dirty="0">
                  <a:solidFill>
                    <a:srgbClr val="E1E1E1"/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프로젝트 목표 정의</a:t>
              </a:r>
              <a:endParaRPr lang="en-US" altLang="ko-KR" sz="2400" b="1" dirty="0">
                <a:solidFill>
                  <a:srgbClr val="E1E1E1"/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55" name="Text Box 11"/>
            <p:cNvSpPr txBox="1">
              <a:spLocks noChangeArrowheads="1"/>
            </p:cNvSpPr>
            <p:nvPr/>
          </p:nvSpPr>
          <p:spPr bwMode="auto">
            <a:xfrm>
              <a:off x="1923671" y="2268644"/>
              <a:ext cx="3392664" cy="394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ko-KR" altLang="en-US" sz="1600" dirty="0">
                  <a:solidFill>
                    <a:schemeClr val="bg1"/>
                  </a:solidFill>
                  <a:latin typeface="Noto Sans" panose="020B0502040504020204" pitchFamily="34" charset="0"/>
                  <a:ea typeface="맑은 고딕" pitchFamily="50" charset="-127"/>
                  <a:cs typeface="굴림" pitchFamily="50" charset="-127"/>
                </a:rPr>
                <a:t>프로젝트 목표</a:t>
              </a:r>
              <a:r>
                <a:rPr lang="en-US" altLang="ko-KR" sz="1600" dirty="0">
                  <a:solidFill>
                    <a:schemeClr val="bg1"/>
                  </a:solidFill>
                  <a:latin typeface="Noto Sans" panose="020B0502040504020204" pitchFamily="34" charset="0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ko-KR" altLang="en-US" sz="1600" dirty="0">
                  <a:solidFill>
                    <a:schemeClr val="bg1"/>
                  </a:solidFill>
                  <a:latin typeface="Noto Sans" panose="020B0502040504020204" pitchFamily="34" charset="0"/>
                  <a:ea typeface="맑은 고딕" pitchFamily="50" charset="-127"/>
                  <a:cs typeface="굴림" pitchFamily="50" charset="-127"/>
                </a:rPr>
                <a:t>요구사항 분석</a:t>
              </a:r>
              <a:endParaRPr lang="en-US" altLang="ko-KR" sz="1600" dirty="0">
                <a:solidFill>
                  <a:schemeClr val="bg1"/>
                </a:solidFill>
                <a:latin typeface="Noto Sans" panose="020B0502040504020204" pitchFamily="34" charset="0"/>
                <a:ea typeface="맑은 고딕" pitchFamily="50" charset="-127"/>
                <a:cs typeface="굴림" pitchFamily="50" charset="-127"/>
              </a:endParaRPr>
            </a:p>
          </p:txBody>
        </p:sp>
        <p:grpSp>
          <p:nvGrpSpPr>
            <p:cNvPr id="56" name="그룹 55"/>
            <p:cNvGrpSpPr/>
            <p:nvPr/>
          </p:nvGrpSpPr>
          <p:grpSpPr>
            <a:xfrm>
              <a:off x="1565543" y="1865934"/>
              <a:ext cx="382011" cy="804007"/>
              <a:chOff x="1441868" y="1865934"/>
              <a:chExt cx="382011" cy="804007"/>
            </a:xfrm>
          </p:grpSpPr>
          <p:sp>
            <p:nvSpPr>
              <p:cNvPr id="57" name="직각 삼각형 56"/>
              <p:cNvSpPr/>
              <p:nvPr/>
            </p:nvSpPr>
            <p:spPr>
              <a:xfrm rot="5400000">
                <a:off x="1319331" y="1988471"/>
                <a:ext cx="483176" cy="238102"/>
              </a:xfrm>
              <a:prstGeom prst="rt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sp>
            <p:nvSpPr>
              <p:cNvPr id="58" name="TextBox 13"/>
              <p:cNvSpPr txBox="1">
                <a:spLocks noChangeArrowheads="1"/>
              </p:cNvSpPr>
              <p:nvPr/>
            </p:nvSpPr>
            <p:spPr bwMode="auto">
              <a:xfrm>
                <a:off x="1449817" y="2060584"/>
                <a:ext cx="374062" cy="6093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Noto Sans" panose="020B0502040504020204" pitchFamily="34" charset="0"/>
                    <a:ea typeface="맑은 고딕" panose="020B0503020000020004" pitchFamily="50" charset="-127"/>
                  </a:rPr>
                  <a:t>02</a:t>
                </a:r>
                <a:endParaRPr lang="ko-KR" altLang="en-US" sz="2800" b="1" dirty="0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71" name="그룹 70"/>
          <p:cNvGrpSpPr/>
          <p:nvPr/>
        </p:nvGrpSpPr>
        <p:grpSpPr>
          <a:xfrm>
            <a:off x="4479774" y="2052755"/>
            <a:ext cx="5966540" cy="761251"/>
            <a:chOff x="1565543" y="1783366"/>
            <a:chExt cx="3750792" cy="886575"/>
          </a:xfrm>
        </p:grpSpPr>
        <p:sp>
          <p:nvSpPr>
            <p:cNvPr id="72" name="Text Box 5"/>
            <p:cNvSpPr txBox="1">
              <a:spLocks noChangeArrowheads="1"/>
            </p:cNvSpPr>
            <p:nvPr/>
          </p:nvSpPr>
          <p:spPr bwMode="auto">
            <a:xfrm>
              <a:off x="1915687" y="1783366"/>
              <a:ext cx="3200825" cy="5376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400" b="1" dirty="0">
                  <a:solidFill>
                    <a:srgbClr val="FF3B3B"/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프로젝트 일정 </a:t>
              </a:r>
              <a:r>
                <a:rPr lang="en-US" altLang="ko-KR" sz="2400" b="1" dirty="0">
                  <a:solidFill>
                    <a:srgbClr val="FF3B3B"/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&amp; </a:t>
              </a:r>
              <a:r>
                <a:rPr lang="ko-KR" altLang="en-US" sz="2400" b="1" dirty="0">
                  <a:solidFill>
                    <a:srgbClr val="FF3B3B"/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클래스 다이어그램</a:t>
              </a:r>
              <a:endParaRPr lang="en-US" altLang="ko-KR" sz="2400" b="1" dirty="0">
                <a:solidFill>
                  <a:srgbClr val="FF3B3B"/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73" name="Text Box 11"/>
            <p:cNvSpPr txBox="1">
              <a:spLocks noChangeArrowheads="1"/>
            </p:cNvSpPr>
            <p:nvPr/>
          </p:nvSpPr>
          <p:spPr bwMode="auto">
            <a:xfrm>
              <a:off x="1923671" y="2274327"/>
              <a:ext cx="3392664" cy="394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ko-KR" altLang="en-US" sz="1600" dirty="0">
                  <a:solidFill>
                    <a:schemeClr val="bg1"/>
                  </a:solidFill>
                  <a:latin typeface="Noto Sans" panose="020B0502040504020204" pitchFamily="34" charset="0"/>
                  <a:ea typeface="맑은 고딕" pitchFamily="50" charset="-127"/>
                  <a:cs typeface="굴림" pitchFamily="50" charset="-127"/>
                </a:rPr>
                <a:t>팀원 별 담당 분야</a:t>
              </a:r>
              <a:r>
                <a:rPr lang="en-US" altLang="ko-KR" sz="1600" dirty="0">
                  <a:solidFill>
                    <a:schemeClr val="bg1"/>
                  </a:solidFill>
                  <a:latin typeface="Noto Sans" panose="020B0502040504020204" pitchFamily="34" charset="0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ko-KR" altLang="en-US" sz="1600" dirty="0">
                  <a:solidFill>
                    <a:schemeClr val="bg1"/>
                  </a:solidFill>
                  <a:latin typeface="Noto Sans" panose="020B0502040504020204" pitchFamily="34" charset="0"/>
                  <a:ea typeface="맑은 고딕" pitchFamily="50" charset="-127"/>
                  <a:cs typeface="굴림" pitchFamily="50" charset="-127"/>
                </a:rPr>
                <a:t>기능별 구현 일정</a:t>
              </a:r>
              <a:r>
                <a:rPr lang="en-US" altLang="ko-KR" sz="1600" dirty="0">
                  <a:solidFill>
                    <a:schemeClr val="bg1"/>
                  </a:solidFill>
                  <a:latin typeface="Noto Sans" panose="020B0502040504020204" pitchFamily="34" charset="0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ko-KR" altLang="en-US" sz="1600" dirty="0">
                  <a:solidFill>
                    <a:schemeClr val="bg1"/>
                  </a:solidFill>
                  <a:latin typeface="Noto Sans" panose="020B0502040504020204" pitchFamily="34" charset="0"/>
                  <a:ea typeface="맑은 고딕" pitchFamily="50" charset="-127"/>
                  <a:cs typeface="굴림" pitchFamily="50" charset="-127"/>
                </a:rPr>
                <a:t>클래스 다이어그램</a:t>
              </a:r>
              <a:endParaRPr lang="en-US" altLang="ko-KR" sz="1600" dirty="0">
                <a:solidFill>
                  <a:schemeClr val="bg1"/>
                </a:solidFill>
                <a:latin typeface="Noto Sans" panose="020B0502040504020204" pitchFamily="34" charset="0"/>
                <a:ea typeface="맑은 고딕" pitchFamily="50" charset="-127"/>
                <a:cs typeface="굴림" pitchFamily="50" charset="-127"/>
              </a:endParaRPr>
            </a:p>
          </p:txBody>
        </p:sp>
        <p:grpSp>
          <p:nvGrpSpPr>
            <p:cNvPr id="74" name="그룹 73"/>
            <p:cNvGrpSpPr/>
            <p:nvPr/>
          </p:nvGrpSpPr>
          <p:grpSpPr>
            <a:xfrm>
              <a:off x="1565543" y="1865934"/>
              <a:ext cx="382011" cy="804007"/>
              <a:chOff x="1441868" y="1865934"/>
              <a:chExt cx="382011" cy="804007"/>
            </a:xfrm>
          </p:grpSpPr>
          <p:sp>
            <p:nvSpPr>
              <p:cNvPr id="75" name="직각 삼각형 74"/>
              <p:cNvSpPr/>
              <p:nvPr/>
            </p:nvSpPr>
            <p:spPr>
              <a:xfrm rot="5400000">
                <a:off x="1319331" y="1988471"/>
                <a:ext cx="483176" cy="238102"/>
              </a:xfrm>
              <a:prstGeom prst="rtTriangle">
                <a:avLst/>
              </a:prstGeom>
              <a:solidFill>
                <a:srgbClr val="FF3B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sp>
            <p:nvSpPr>
              <p:cNvPr id="76" name="TextBox 13"/>
              <p:cNvSpPr txBox="1">
                <a:spLocks noChangeArrowheads="1"/>
              </p:cNvSpPr>
              <p:nvPr/>
            </p:nvSpPr>
            <p:spPr bwMode="auto">
              <a:xfrm>
                <a:off x="1449817" y="2060584"/>
                <a:ext cx="374062" cy="6093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Noto Sans" panose="020B0502040504020204" pitchFamily="34" charset="0"/>
                    <a:ea typeface="맑은 고딕" panose="020B0503020000020004" pitchFamily="50" charset="-127"/>
                  </a:rPr>
                  <a:t>03</a:t>
                </a:r>
                <a:endParaRPr lang="ko-KR" altLang="en-US" sz="2800" b="1" dirty="0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77" name="그룹 76"/>
          <p:cNvGrpSpPr/>
          <p:nvPr/>
        </p:nvGrpSpPr>
        <p:grpSpPr>
          <a:xfrm>
            <a:off x="4498600" y="2969244"/>
            <a:ext cx="5966540" cy="761251"/>
            <a:chOff x="1565543" y="1783366"/>
            <a:chExt cx="3750792" cy="886575"/>
          </a:xfrm>
        </p:grpSpPr>
        <p:sp>
          <p:nvSpPr>
            <p:cNvPr id="78" name="Text Box 5"/>
            <p:cNvSpPr txBox="1">
              <a:spLocks noChangeArrowheads="1"/>
            </p:cNvSpPr>
            <p:nvPr/>
          </p:nvSpPr>
          <p:spPr bwMode="auto">
            <a:xfrm>
              <a:off x="1915687" y="1783366"/>
              <a:ext cx="2960616" cy="5376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400" b="1" dirty="0">
                  <a:solidFill>
                    <a:srgbClr val="E1E1E1"/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프로젝트 내용</a:t>
              </a:r>
              <a:endParaRPr lang="en-US" altLang="ko-KR" sz="2400" b="1" dirty="0">
                <a:solidFill>
                  <a:srgbClr val="E1E1E1"/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79" name="Text Box 11"/>
            <p:cNvSpPr txBox="1">
              <a:spLocks noChangeArrowheads="1"/>
            </p:cNvSpPr>
            <p:nvPr/>
          </p:nvSpPr>
          <p:spPr bwMode="auto">
            <a:xfrm>
              <a:off x="1923671" y="2183549"/>
              <a:ext cx="3392664" cy="394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en-US" altLang="ko-KR" sz="1600" dirty="0">
                  <a:solidFill>
                    <a:schemeClr val="bg1"/>
                  </a:solidFill>
                  <a:latin typeface="Noto Sans" panose="020B0502040504020204" pitchFamily="34" charset="0"/>
                  <a:ea typeface="맑은 고딕" pitchFamily="50" charset="-127"/>
                  <a:cs typeface="굴림" pitchFamily="50" charset="-127"/>
                </a:rPr>
                <a:t>UI</a:t>
              </a:r>
              <a:r>
                <a:rPr lang="ko-KR" altLang="en-US" sz="1600" dirty="0">
                  <a:solidFill>
                    <a:schemeClr val="bg1"/>
                  </a:solidFill>
                  <a:latin typeface="Noto Sans" panose="020B0502040504020204" pitchFamily="34" charset="0"/>
                  <a:ea typeface="맑은 고딕" pitchFamily="50" charset="-127"/>
                  <a:cs typeface="굴림" pitchFamily="50" charset="-127"/>
                </a:rPr>
                <a:t> 구성 및 기능</a:t>
              </a:r>
              <a:r>
                <a:rPr lang="en-US" altLang="ko-KR" sz="1600" dirty="0">
                  <a:solidFill>
                    <a:schemeClr val="bg1"/>
                  </a:solidFill>
                  <a:latin typeface="Noto Sans" panose="020B0502040504020204" pitchFamily="34" charset="0"/>
                  <a:ea typeface="맑은 고딕" pitchFamily="50" charset="-127"/>
                  <a:cs typeface="굴림" pitchFamily="50" charset="-127"/>
                </a:rPr>
                <a:t>, FTP</a:t>
              </a:r>
            </a:p>
          </p:txBody>
        </p:sp>
        <p:grpSp>
          <p:nvGrpSpPr>
            <p:cNvPr id="80" name="그룹 79"/>
            <p:cNvGrpSpPr/>
            <p:nvPr/>
          </p:nvGrpSpPr>
          <p:grpSpPr>
            <a:xfrm>
              <a:off x="1565543" y="1865934"/>
              <a:ext cx="382011" cy="804007"/>
              <a:chOff x="1441868" y="1865934"/>
              <a:chExt cx="382011" cy="804007"/>
            </a:xfrm>
          </p:grpSpPr>
          <p:sp>
            <p:nvSpPr>
              <p:cNvPr id="81" name="직각 삼각형 80"/>
              <p:cNvSpPr/>
              <p:nvPr/>
            </p:nvSpPr>
            <p:spPr>
              <a:xfrm rot="5400000">
                <a:off x="1319331" y="1988471"/>
                <a:ext cx="483176" cy="238102"/>
              </a:xfrm>
              <a:prstGeom prst="rt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sp>
            <p:nvSpPr>
              <p:cNvPr id="82" name="TextBox 13"/>
              <p:cNvSpPr txBox="1">
                <a:spLocks noChangeArrowheads="1"/>
              </p:cNvSpPr>
              <p:nvPr/>
            </p:nvSpPr>
            <p:spPr bwMode="auto">
              <a:xfrm>
                <a:off x="1449817" y="2060584"/>
                <a:ext cx="374062" cy="6093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Noto Sans" panose="020B0502040504020204" pitchFamily="34" charset="0"/>
                    <a:ea typeface="맑은 고딕" panose="020B0503020000020004" pitchFamily="50" charset="-127"/>
                  </a:rPr>
                  <a:t>04</a:t>
                </a:r>
                <a:endParaRPr lang="ko-KR" altLang="en-US" sz="2800" b="1" dirty="0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124" name="그룹 123"/>
          <p:cNvGrpSpPr/>
          <p:nvPr/>
        </p:nvGrpSpPr>
        <p:grpSpPr>
          <a:xfrm>
            <a:off x="8243672" y="2927758"/>
            <a:ext cx="5966540" cy="761251"/>
            <a:chOff x="1565543" y="1783366"/>
            <a:chExt cx="3750792" cy="886575"/>
          </a:xfrm>
        </p:grpSpPr>
        <p:sp>
          <p:nvSpPr>
            <p:cNvPr id="125" name="Text Box 5"/>
            <p:cNvSpPr txBox="1">
              <a:spLocks noChangeArrowheads="1"/>
            </p:cNvSpPr>
            <p:nvPr/>
          </p:nvSpPr>
          <p:spPr bwMode="auto">
            <a:xfrm>
              <a:off x="1915687" y="1783366"/>
              <a:ext cx="2960616" cy="5376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400" b="1" dirty="0">
                  <a:solidFill>
                    <a:srgbClr val="FF3B3B"/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시연</a:t>
              </a:r>
              <a:endParaRPr lang="en-US" altLang="ko-KR" sz="2400" b="1" dirty="0">
                <a:solidFill>
                  <a:srgbClr val="FF3B3B"/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126" name="Text Box 11"/>
            <p:cNvSpPr txBox="1">
              <a:spLocks noChangeArrowheads="1"/>
            </p:cNvSpPr>
            <p:nvPr/>
          </p:nvSpPr>
          <p:spPr bwMode="auto">
            <a:xfrm>
              <a:off x="1923671" y="2217791"/>
              <a:ext cx="3392664" cy="394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ko-KR" altLang="en-US" sz="1600" dirty="0">
                  <a:solidFill>
                    <a:schemeClr val="bg1"/>
                  </a:solidFill>
                  <a:latin typeface="Noto Sans" panose="020B0502040504020204" pitchFamily="34" charset="0"/>
                  <a:ea typeface="맑은 고딕" pitchFamily="50" charset="-127"/>
                  <a:cs typeface="굴림" pitchFamily="50" charset="-127"/>
                </a:rPr>
                <a:t>시연</a:t>
              </a:r>
              <a:endParaRPr lang="en-US" altLang="ko-KR" sz="1600" dirty="0">
                <a:solidFill>
                  <a:schemeClr val="bg1"/>
                </a:solidFill>
                <a:latin typeface="Noto Sans" panose="020B0502040504020204" pitchFamily="34" charset="0"/>
                <a:ea typeface="맑은 고딕" pitchFamily="50" charset="-127"/>
                <a:cs typeface="굴림" pitchFamily="50" charset="-127"/>
              </a:endParaRPr>
            </a:p>
          </p:txBody>
        </p:sp>
        <p:grpSp>
          <p:nvGrpSpPr>
            <p:cNvPr id="127" name="그룹 126"/>
            <p:cNvGrpSpPr/>
            <p:nvPr/>
          </p:nvGrpSpPr>
          <p:grpSpPr>
            <a:xfrm>
              <a:off x="1565543" y="1865934"/>
              <a:ext cx="382011" cy="804007"/>
              <a:chOff x="1441868" y="1865934"/>
              <a:chExt cx="382011" cy="804007"/>
            </a:xfrm>
          </p:grpSpPr>
          <p:sp>
            <p:nvSpPr>
              <p:cNvPr id="128" name="직각 삼각형 127"/>
              <p:cNvSpPr/>
              <p:nvPr/>
            </p:nvSpPr>
            <p:spPr>
              <a:xfrm rot="5400000">
                <a:off x="1319331" y="1988471"/>
                <a:ext cx="483176" cy="238102"/>
              </a:xfrm>
              <a:prstGeom prst="rtTriangle">
                <a:avLst/>
              </a:prstGeom>
              <a:solidFill>
                <a:srgbClr val="FF3B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sp>
            <p:nvSpPr>
              <p:cNvPr id="129" name="TextBox 13"/>
              <p:cNvSpPr txBox="1">
                <a:spLocks noChangeArrowheads="1"/>
              </p:cNvSpPr>
              <p:nvPr/>
            </p:nvSpPr>
            <p:spPr bwMode="auto">
              <a:xfrm>
                <a:off x="1449817" y="2060584"/>
                <a:ext cx="374062" cy="6093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Noto Sans" panose="020B0502040504020204" pitchFamily="34" charset="0"/>
                    <a:ea typeface="맑은 고딕" panose="020B0503020000020004" pitchFamily="50" charset="-127"/>
                  </a:rPr>
                  <a:t>05</a:t>
                </a:r>
                <a:endParaRPr lang="ko-KR" altLang="en-US" sz="2800" b="1" dirty="0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130" name="그룹 129"/>
          <p:cNvGrpSpPr/>
          <p:nvPr/>
        </p:nvGrpSpPr>
        <p:grpSpPr>
          <a:xfrm>
            <a:off x="8238493" y="3950110"/>
            <a:ext cx="5966540" cy="761251"/>
            <a:chOff x="1565543" y="1783366"/>
            <a:chExt cx="3750792" cy="886575"/>
          </a:xfrm>
        </p:grpSpPr>
        <p:sp>
          <p:nvSpPr>
            <p:cNvPr id="131" name="Text Box 5"/>
            <p:cNvSpPr txBox="1">
              <a:spLocks noChangeArrowheads="1"/>
            </p:cNvSpPr>
            <p:nvPr/>
          </p:nvSpPr>
          <p:spPr bwMode="auto">
            <a:xfrm>
              <a:off x="1915687" y="1783366"/>
              <a:ext cx="2960616" cy="5376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400" b="1" dirty="0">
                  <a:solidFill>
                    <a:srgbClr val="E1E1E1"/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Q&amp;A</a:t>
              </a:r>
            </a:p>
          </p:txBody>
        </p:sp>
        <p:sp>
          <p:nvSpPr>
            <p:cNvPr id="132" name="Text Box 11"/>
            <p:cNvSpPr txBox="1">
              <a:spLocks noChangeArrowheads="1"/>
            </p:cNvSpPr>
            <p:nvPr/>
          </p:nvSpPr>
          <p:spPr bwMode="auto">
            <a:xfrm>
              <a:off x="1923671" y="2269715"/>
              <a:ext cx="3392664" cy="394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ko-KR" altLang="en-US" sz="1600" dirty="0">
                  <a:solidFill>
                    <a:schemeClr val="bg1"/>
                  </a:solidFill>
                  <a:latin typeface="Noto Sans" panose="020B0502040504020204" pitchFamily="34" charset="0"/>
                  <a:ea typeface="맑은 고딕" pitchFamily="50" charset="-127"/>
                  <a:cs typeface="굴림" pitchFamily="50" charset="-127"/>
                </a:rPr>
                <a:t>질의 및 응답</a:t>
              </a:r>
              <a:endParaRPr lang="en-US" altLang="ko-KR" sz="1600" dirty="0">
                <a:solidFill>
                  <a:schemeClr val="bg1"/>
                </a:solidFill>
                <a:latin typeface="Noto Sans" panose="020B0502040504020204" pitchFamily="34" charset="0"/>
                <a:ea typeface="맑은 고딕" pitchFamily="50" charset="-127"/>
                <a:cs typeface="굴림" pitchFamily="50" charset="-127"/>
              </a:endParaRPr>
            </a:p>
          </p:txBody>
        </p:sp>
        <p:grpSp>
          <p:nvGrpSpPr>
            <p:cNvPr id="133" name="그룹 132"/>
            <p:cNvGrpSpPr/>
            <p:nvPr/>
          </p:nvGrpSpPr>
          <p:grpSpPr>
            <a:xfrm>
              <a:off x="1565543" y="1865934"/>
              <a:ext cx="382011" cy="804007"/>
              <a:chOff x="1441868" y="1865934"/>
              <a:chExt cx="382011" cy="804007"/>
            </a:xfrm>
          </p:grpSpPr>
          <p:sp>
            <p:nvSpPr>
              <p:cNvPr id="134" name="직각 삼각형 133"/>
              <p:cNvSpPr/>
              <p:nvPr/>
            </p:nvSpPr>
            <p:spPr>
              <a:xfrm rot="5400000">
                <a:off x="1319331" y="1988471"/>
                <a:ext cx="483176" cy="238102"/>
              </a:xfrm>
              <a:prstGeom prst="rt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sp>
            <p:nvSpPr>
              <p:cNvPr id="135" name="TextBox 13"/>
              <p:cNvSpPr txBox="1">
                <a:spLocks noChangeArrowheads="1"/>
              </p:cNvSpPr>
              <p:nvPr/>
            </p:nvSpPr>
            <p:spPr bwMode="auto">
              <a:xfrm>
                <a:off x="1449817" y="2060584"/>
                <a:ext cx="374062" cy="6093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Noto Sans" panose="020B0502040504020204" pitchFamily="34" charset="0"/>
                    <a:ea typeface="맑은 고딕" panose="020B0503020000020004" pitchFamily="50" charset="-127"/>
                  </a:rPr>
                  <a:t>06</a:t>
                </a:r>
                <a:endParaRPr lang="ko-KR" altLang="en-US" sz="2800" b="1" dirty="0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</a:endParaRP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7381" y="86954"/>
            <a:ext cx="10657184" cy="796908"/>
          </a:xfrm>
        </p:spPr>
        <p:txBody>
          <a:bodyPr/>
          <a:lstStyle/>
          <a:p>
            <a:r>
              <a:rPr lang="ko-KR" altLang="en-US" dirty="0"/>
              <a:t>앨범 </a:t>
            </a:r>
            <a:r>
              <a:rPr lang="en-US" altLang="ko-KR" dirty="0"/>
              <a:t>&amp; </a:t>
            </a:r>
            <a:r>
              <a:rPr lang="ko-KR" altLang="en-US" dirty="0"/>
              <a:t>슬라이드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209C90-17EB-44AD-9EB3-C08361FDCB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1268760"/>
            <a:ext cx="5727425" cy="322618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559452D-7F06-4965-BB74-E07470DA12CB}"/>
              </a:ext>
            </a:extLst>
          </p:cNvPr>
          <p:cNvGrpSpPr/>
          <p:nvPr/>
        </p:nvGrpSpPr>
        <p:grpSpPr>
          <a:xfrm>
            <a:off x="5735960" y="1254369"/>
            <a:ext cx="1512168" cy="648072"/>
            <a:chOff x="8040216" y="1052736"/>
            <a:chExt cx="1512168" cy="648072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E0D0D5B-BA05-4D21-BA53-4728CBFCBD8D}"/>
                </a:ext>
              </a:extLst>
            </p:cNvPr>
            <p:cNvSpPr/>
            <p:nvPr/>
          </p:nvSpPr>
          <p:spPr>
            <a:xfrm>
              <a:off x="8040216" y="1052736"/>
              <a:ext cx="648072" cy="648072"/>
            </a:xfrm>
            <a:prstGeom prst="ellipse">
              <a:avLst/>
            </a:prstGeom>
            <a:noFill/>
            <a:ln w="412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B2ABF54-260C-4A6F-B628-7B558276764F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>
              <a:off x="8688288" y="1376772"/>
              <a:ext cx="864096" cy="0"/>
            </a:xfrm>
            <a:prstGeom prst="line">
              <a:avLst/>
            </a:prstGeom>
            <a:ln w="412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E18AA72-4F5E-4C1C-9E7C-B5FE3857D9A2}"/>
              </a:ext>
            </a:extLst>
          </p:cNvPr>
          <p:cNvSpPr txBox="1"/>
          <p:nvPr/>
        </p:nvSpPr>
        <p:spPr>
          <a:xfrm>
            <a:off x="7239083" y="1393739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앨범 추가 시 앨범 입력</a:t>
            </a:r>
          </a:p>
        </p:txBody>
      </p:sp>
      <p:pic>
        <p:nvPicPr>
          <p:cNvPr id="12289" name="_x47611432" descr="EMB000035f85848">
            <a:extLst>
              <a:ext uri="{FF2B5EF4-FFF2-40B4-BE49-F238E27FC236}">
                <a16:creationId xmlns:a16="http://schemas.microsoft.com/office/drawing/2014/main" id="{B38E7EBC-7BE0-44F5-9CC3-14661099C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2287339"/>
            <a:ext cx="6283761" cy="356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A603C67-508A-4B2B-B565-0BBB0F50E57E}"/>
              </a:ext>
            </a:extLst>
          </p:cNvPr>
          <p:cNvSpPr txBox="1"/>
          <p:nvPr/>
        </p:nvSpPr>
        <p:spPr>
          <a:xfrm>
            <a:off x="1596370" y="6093296"/>
            <a:ext cx="3825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앨범 내에서 사진 선택 시 슬라이드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4DCFE9A-1C3B-4B39-A548-A7BB1BB330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578" y="3207669"/>
            <a:ext cx="5727425" cy="3222621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F71CD90F-DB96-41EC-97C1-6E17D6ED8D05}"/>
              </a:ext>
            </a:extLst>
          </p:cNvPr>
          <p:cNvGrpSpPr/>
          <p:nvPr/>
        </p:nvGrpSpPr>
        <p:grpSpPr>
          <a:xfrm>
            <a:off x="10488488" y="2492896"/>
            <a:ext cx="1176987" cy="1260140"/>
            <a:chOff x="8256240" y="1217172"/>
            <a:chExt cx="1176987" cy="1260140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0EEC2B7-97D5-4ACB-8CE2-96FF8EA2EE20}"/>
                </a:ext>
              </a:extLst>
            </p:cNvPr>
            <p:cNvSpPr/>
            <p:nvPr/>
          </p:nvSpPr>
          <p:spPr>
            <a:xfrm>
              <a:off x="8785155" y="1829240"/>
              <a:ext cx="648072" cy="648072"/>
            </a:xfrm>
            <a:prstGeom prst="ellipse">
              <a:avLst/>
            </a:prstGeom>
            <a:noFill/>
            <a:ln w="412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9C49327-0567-401F-906D-79AADBCB4175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 flipV="1">
              <a:off x="8256240" y="1217172"/>
              <a:ext cx="623823" cy="706976"/>
            </a:xfrm>
            <a:prstGeom prst="line">
              <a:avLst/>
            </a:prstGeom>
            <a:ln w="412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C3E61DC-070A-4721-AC0C-EBF146D0D19F}"/>
              </a:ext>
            </a:extLst>
          </p:cNvPr>
          <p:cNvSpPr txBox="1"/>
          <p:nvPr/>
        </p:nvSpPr>
        <p:spPr>
          <a:xfrm>
            <a:off x="8904312" y="2007383"/>
            <a:ext cx="329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뒤로 가기 </a:t>
            </a:r>
            <a:r>
              <a:rPr lang="en-US" altLang="ko-KR" dirty="0">
                <a:solidFill>
                  <a:schemeClr val="bg1"/>
                </a:solidFill>
              </a:rPr>
              <a:t>+ </a:t>
            </a:r>
            <a:r>
              <a:rPr lang="ko-KR" altLang="en-US" dirty="0">
                <a:solidFill>
                  <a:schemeClr val="bg1"/>
                </a:solidFill>
              </a:rPr>
              <a:t>선택된 앨범 이동</a:t>
            </a:r>
          </a:p>
        </p:txBody>
      </p:sp>
    </p:spTree>
    <p:extLst>
      <p:ext uri="{BB962C8B-B14F-4D97-AF65-F5344CB8AC3E}">
        <p14:creationId xmlns:p14="http://schemas.microsoft.com/office/powerpoint/2010/main" val="83622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7381" y="86954"/>
            <a:ext cx="10657184" cy="796908"/>
          </a:xfrm>
        </p:spPr>
        <p:txBody>
          <a:bodyPr/>
          <a:lstStyle/>
          <a:p>
            <a:r>
              <a:rPr lang="ko-KR" altLang="en-US" dirty="0"/>
              <a:t>사진 편집기</a:t>
            </a:r>
          </a:p>
        </p:txBody>
      </p:sp>
      <p:pic>
        <p:nvPicPr>
          <p:cNvPr id="12289" name="_x47611432" descr="EMB000035f85848">
            <a:extLst>
              <a:ext uri="{FF2B5EF4-FFF2-40B4-BE49-F238E27FC236}">
                <a16:creationId xmlns:a16="http://schemas.microsoft.com/office/drawing/2014/main" id="{B38E7EBC-7BE0-44F5-9CC3-14661099C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022361"/>
            <a:ext cx="7745199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B9E3C9AB-F46F-47EA-A471-715B1940F97B}"/>
              </a:ext>
            </a:extLst>
          </p:cNvPr>
          <p:cNvGrpSpPr/>
          <p:nvPr/>
        </p:nvGrpSpPr>
        <p:grpSpPr>
          <a:xfrm>
            <a:off x="5447928" y="1119115"/>
            <a:ext cx="2785974" cy="648072"/>
            <a:chOff x="8040216" y="1052736"/>
            <a:chExt cx="2785974" cy="648072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2A278E2-E04B-4931-990D-90D0C7749CC1}"/>
                </a:ext>
              </a:extLst>
            </p:cNvPr>
            <p:cNvSpPr/>
            <p:nvPr/>
          </p:nvSpPr>
          <p:spPr>
            <a:xfrm>
              <a:off x="8040216" y="1052736"/>
              <a:ext cx="648072" cy="648072"/>
            </a:xfrm>
            <a:prstGeom prst="ellipse">
              <a:avLst/>
            </a:prstGeom>
            <a:noFill/>
            <a:ln w="412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8D9DAB5-22CD-49C1-AD00-229732EB0855}"/>
                </a:ext>
              </a:extLst>
            </p:cNvPr>
            <p:cNvCxnSpPr>
              <a:cxnSpLocks/>
              <a:stCxn id="17" idx="6"/>
            </p:cNvCxnSpPr>
            <p:nvPr/>
          </p:nvCxnSpPr>
          <p:spPr>
            <a:xfrm>
              <a:off x="8688288" y="1376772"/>
              <a:ext cx="2137902" cy="0"/>
            </a:xfrm>
            <a:prstGeom prst="line">
              <a:avLst/>
            </a:prstGeom>
            <a:ln w="412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A654F38-667C-47B9-ACBD-867F4FE176BC}"/>
              </a:ext>
            </a:extLst>
          </p:cNvPr>
          <p:cNvSpPr txBox="1"/>
          <p:nvPr/>
        </p:nvSpPr>
        <p:spPr>
          <a:xfrm>
            <a:off x="8233902" y="1258485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사진 편집기 이동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CB5BDE-4BCD-48FE-9C60-82F6F30C42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752" y="2002440"/>
            <a:ext cx="6269903" cy="33635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478A192-FE99-4562-81B6-AF7FCD40A1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752" y="2007150"/>
            <a:ext cx="6269903" cy="336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8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7381" y="86954"/>
            <a:ext cx="10657184" cy="796908"/>
          </a:xfrm>
        </p:spPr>
        <p:txBody>
          <a:bodyPr/>
          <a:lstStyle/>
          <a:p>
            <a:r>
              <a:rPr lang="ko-KR" altLang="en-US" dirty="0"/>
              <a:t>사진 편집기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4635BC-7F26-482C-B317-26F53F36B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4744"/>
            <a:ext cx="12099207" cy="796908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4115F830-BD26-4519-AACA-2A6428EF9B11}"/>
              </a:ext>
            </a:extLst>
          </p:cNvPr>
          <p:cNvGrpSpPr/>
          <p:nvPr/>
        </p:nvGrpSpPr>
        <p:grpSpPr>
          <a:xfrm>
            <a:off x="2423592" y="1129564"/>
            <a:ext cx="2953823" cy="3667588"/>
            <a:chOff x="8760296" y="908720"/>
            <a:chExt cx="2953823" cy="3667588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304349F-7B9A-4C41-B958-312FC2AADA3F}"/>
                </a:ext>
              </a:extLst>
            </p:cNvPr>
            <p:cNvSpPr/>
            <p:nvPr/>
          </p:nvSpPr>
          <p:spPr>
            <a:xfrm>
              <a:off x="8760296" y="908720"/>
              <a:ext cx="648072" cy="648072"/>
            </a:xfrm>
            <a:prstGeom prst="ellipse">
              <a:avLst/>
            </a:prstGeom>
            <a:noFill/>
            <a:ln w="412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04D82376-99BA-4A88-B535-21156FF1CC21}"/>
                </a:ext>
              </a:extLst>
            </p:cNvPr>
            <p:cNvCxnSpPr>
              <a:cxnSpLocks/>
              <a:stCxn id="13" idx="5"/>
            </p:cNvCxnSpPr>
            <p:nvPr/>
          </p:nvCxnSpPr>
          <p:spPr>
            <a:xfrm>
              <a:off x="9313460" y="1461884"/>
              <a:ext cx="2400659" cy="3114424"/>
            </a:xfrm>
            <a:prstGeom prst="line">
              <a:avLst/>
            </a:prstGeom>
            <a:ln w="412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77BB578-86EB-4B9E-92DB-F864672591D6}"/>
              </a:ext>
            </a:extLst>
          </p:cNvPr>
          <p:cNvGrpSpPr/>
          <p:nvPr/>
        </p:nvGrpSpPr>
        <p:grpSpPr>
          <a:xfrm>
            <a:off x="4079776" y="1129564"/>
            <a:ext cx="1703743" cy="3163532"/>
            <a:chOff x="10264080" y="756320"/>
            <a:chExt cx="1703743" cy="3163532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5B852E7A-FCC2-4B3D-AE35-462AD529BE52}"/>
                </a:ext>
              </a:extLst>
            </p:cNvPr>
            <p:cNvSpPr/>
            <p:nvPr/>
          </p:nvSpPr>
          <p:spPr>
            <a:xfrm>
              <a:off x="10264080" y="756320"/>
              <a:ext cx="648072" cy="648072"/>
            </a:xfrm>
            <a:prstGeom prst="ellipse">
              <a:avLst/>
            </a:prstGeom>
            <a:noFill/>
            <a:ln w="412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E7667B85-52FE-4AA8-A02A-7B1B226111D5}"/>
                </a:ext>
              </a:extLst>
            </p:cNvPr>
            <p:cNvCxnSpPr>
              <a:cxnSpLocks/>
              <a:stCxn id="19" idx="5"/>
            </p:cNvCxnSpPr>
            <p:nvPr/>
          </p:nvCxnSpPr>
          <p:spPr>
            <a:xfrm>
              <a:off x="10817244" y="1309484"/>
              <a:ext cx="1150579" cy="2610368"/>
            </a:xfrm>
            <a:prstGeom prst="line">
              <a:avLst/>
            </a:prstGeom>
            <a:ln w="412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0DE31A3-C867-4177-B321-1087D94E5EDF}"/>
              </a:ext>
            </a:extLst>
          </p:cNvPr>
          <p:cNvGrpSpPr/>
          <p:nvPr/>
        </p:nvGrpSpPr>
        <p:grpSpPr>
          <a:xfrm>
            <a:off x="6625056" y="1129564"/>
            <a:ext cx="1151239" cy="3019516"/>
            <a:chOff x="9760913" y="756320"/>
            <a:chExt cx="1151239" cy="301951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F95484F-6733-4943-849F-B489C87D0BDE}"/>
                </a:ext>
              </a:extLst>
            </p:cNvPr>
            <p:cNvSpPr/>
            <p:nvPr/>
          </p:nvSpPr>
          <p:spPr>
            <a:xfrm>
              <a:off x="10264080" y="756320"/>
              <a:ext cx="648072" cy="648072"/>
            </a:xfrm>
            <a:prstGeom prst="ellipse">
              <a:avLst/>
            </a:prstGeom>
            <a:noFill/>
            <a:ln w="412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8135113-B717-4DD2-A43D-A7940E3F8E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60913" y="1428946"/>
              <a:ext cx="807975" cy="2346890"/>
            </a:xfrm>
            <a:prstGeom prst="line">
              <a:avLst/>
            </a:prstGeom>
            <a:ln w="412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CBC7AAE-1329-4687-9E49-B8FA03FEDF23}"/>
              </a:ext>
            </a:extLst>
          </p:cNvPr>
          <p:cNvGrpSpPr/>
          <p:nvPr/>
        </p:nvGrpSpPr>
        <p:grpSpPr>
          <a:xfrm>
            <a:off x="6661320" y="1129564"/>
            <a:ext cx="3676730" cy="4963732"/>
            <a:chOff x="7235422" y="756320"/>
            <a:chExt cx="3676730" cy="4963732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060EE2B-E191-4425-BBA8-DDA2D565E8BC}"/>
                </a:ext>
              </a:extLst>
            </p:cNvPr>
            <p:cNvSpPr/>
            <p:nvPr/>
          </p:nvSpPr>
          <p:spPr>
            <a:xfrm>
              <a:off x="10264080" y="756320"/>
              <a:ext cx="648072" cy="648072"/>
            </a:xfrm>
            <a:prstGeom prst="ellipse">
              <a:avLst/>
            </a:prstGeom>
            <a:noFill/>
            <a:ln w="412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2D54357B-79AD-4742-923A-F9EA09EDE25D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 flipH="1">
              <a:off x="7235422" y="1309484"/>
              <a:ext cx="3123566" cy="4410568"/>
            </a:xfrm>
            <a:prstGeom prst="line">
              <a:avLst/>
            </a:prstGeom>
            <a:ln w="412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EAF3AD0-1803-4F84-8F16-0F22C864525B}"/>
              </a:ext>
            </a:extLst>
          </p:cNvPr>
          <p:cNvGrpSpPr/>
          <p:nvPr/>
        </p:nvGrpSpPr>
        <p:grpSpPr>
          <a:xfrm>
            <a:off x="6767107" y="1156528"/>
            <a:ext cx="2307384" cy="3681199"/>
            <a:chOff x="8604768" y="756320"/>
            <a:chExt cx="2307384" cy="3681199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EC087EF3-C077-48FD-8A4D-A17D2FCCFE49}"/>
                </a:ext>
              </a:extLst>
            </p:cNvPr>
            <p:cNvSpPr/>
            <p:nvPr/>
          </p:nvSpPr>
          <p:spPr>
            <a:xfrm>
              <a:off x="10264080" y="756320"/>
              <a:ext cx="648072" cy="648072"/>
            </a:xfrm>
            <a:prstGeom prst="ellipse">
              <a:avLst/>
            </a:prstGeom>
            <a:noFill/>
            <a:ln w="412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F2C4F13E-2B28-4DF2-BFAA-D2EEACEDD8B6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 flipH="1">
              <a:off x="8604768" y="1309484"/>
              <a:ext cx="1754220" cy="3128035"/>
            </a:xfrm>
            <a:prstGeom prst="line">
              <a:avLst/>
            </a:prstGeom>
            <a:ln w="412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3C6C72E-BAEB-495F-8130-F6BAF8EF5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380" y="4095716"/>
            <a:ext cx="1454225" cy="215911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B72E8AB-60CF-4571-AD35-F89901FE4807}"/>
              </a:ext>
            </a:extLst>
          </p:cNvPr>
          <p:cNvSpPr txBox="1"/>
          <p:nvPr/>
        </p:nvSpPr>
        <p:spPr>
          <a:xfrm>
            <a:off x="5496050" y="2946602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사진의 명암 조절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CFB5872-7BF4-4ED6-81BE-0147E797AA2D}"/>
              </a:ext>
            </a:extLst>
          </p:cNvPr>
          <p:cNvSpPr txBox="1"/>
          <p:nvPr/>
        </p:nvSpPr>
        <p:spPr>
          <a:xfrm>
            <a:off x="4056650" y="2275641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사진 회전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038A56D-4ED2-4016-BE27-46369BFADD0B}"/>
              </a:ext>
            </a:extLst>
          </p:cNvPr>
          <p:cNvSpPr txBox="1"/>
          <p:nvPr/>
        </p:nvSpPr>
        <p:spPr>
          <a:xfrm>
            <a:off x="2602425" y="3918247"/>
            <a:ext cx="2311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hello </a:t>
            </a:r>
            <a:r>
              <a:rPr lang="ko-KR" altLang="en-US" sz="2400" dirty="0">
                <a:solidFill>
                  <a:schemeClr val="bg1"/>
                </a:solidFill>
              </a:rPr>
              <a:t>글자 넣기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E872790-94B8-4F1D-9FD0-62A39A014A61}"/>
              </a:ext>
            </a:extLst>
          </p:cNvPr>
          <p:cNvSpPr txBox="1"/>
          <p:nvPr/>
        </p:nvSpPr>
        <p:spPr>
          <a:xfrm>
            <a:off x="7285676" y="5234679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사진 </a:t>
            </a:r>
            <a:r>
              <a:rPr lang="ko-KR" altLang="en-US" sz="2400" dirty="0" err="1">
                <a:solidFill>
                  <a:schemeClr val="bg1"/>
                </a:solidFill>
              </a:rPr>
              <a:t>클리핑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E3F2EBF-2FCF-4FE0-AC67-1D5AA887847F}"/>
              </a:ext>
            </a:extLst>
          </p:cNvPr>
          <p:cNvSpPr txBox="1"/>
          <p:nvPr/>
        </p:nvSpPr>
        <p:spPr>
          <a:xfrm>
            <a:off x="7605050" y="2333455"/>
            <a:ext cx="3041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사진 높이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넓이 설정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26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3215680" y="2492500"/>
            <a:ext cx="5510708" cy="1321940"/>
          </a:xfrm>
        </p:spPr>
        <p:txBody>
          <a:bodyPr/>
          <a:lstStyle/>
          <a:p>
            <a:pPr algn="ctr"/>
            <a:r>
              <a:rPr lang="ko-KR" altLang="en-US" sz="7200" dirty="0"/>
              <a:t>시</a:t>
            </a:r>
            <a:r>
              <a:rPr lang="en-US" altLang="ko-KR" sz="7200" dirty="0"/>
              <a:t>	</a:t>
            </a:r>
            <a:r>
              <a:rPr lang="ko-KR" altLang="en-US" sz="7200" dirty="0"/>
              <a:t>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284240" y="3708525"/>
            <a:ext cx="5400600" cy="439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604020202020204" charset="0"/>
                <a:ea typeface="맑은 고딕" pitchFamily="50" charset="-127"/>
                <a:cs typeface="굴림" pitchFamily="50" charset="-127"/>
              </a:rPr>
              <a:t>Yesform.com contribute not only to the forms &amp; documents but also success vision through business consultation and the whole heart companionship.</a:t>
            </a:r>
          </a:p>
        </p:txBody>
      </p:sp>
    </p:spTree>
    <p:extLst>
      <p:ext uri="{BB962C8B-B14F-4D97-AF65-F5344CB8AC3E}">
        <p14:creationId xmlns:p14="http://schemas.microsoft.com/office/powerpoint/2010/main" val="4187156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3215680" y="2492500"/>
            <a:ext cx="5510708" cy="1321940"/>
          </a:xfrm>
        </p:spPr>
        <p:txBody>
          <a:bodyPr/>
          <a:lstStyle/>
          <a:p>
            <a:pPr algn="ctr"/>
            <a:r>
              <a:rPr lang="en-US" altLang="ko-KR" sz="7200" dirty="0"/>
              <a:t>Q &amp; A</a:t>
            </a:r>
            <a:endParaRPr lang="ko-KR" altLang="en-US" sz="7200" dirty="0"/>
          </a:p>
        </p:txBody>
      </p:sp>
      <p:sp>
        <p:nvSpPr>
          <p:cNvPr id="4" name="직사각형 3"/>
          <p:cNvSpPr/>
          <p:nvPr/>
        </p:nvSpPr>
        <p:spPr>
          <a:xfrm>
            <a:off x="3284240" y="3708525"/>
            <a:ext cx="5400600" cy="439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604020202020204" charset="0"/>
                <a:ea typeface="맑은 고딕" pitchFamily="50" charset="-127"/>
                <a:cs typeface="굴림" pitchFamily="50" charset="-127"/>
              </a:rPr>
              <a:t>Yesform.com contribute not only to the forms &amp; documents but also success vision through business consultation and the whole heart companionship.</a:t>
            </a:r>
          </a:p>
        </p:txBody>
      </p:sp>
    </p:spTree>
    <p:extLst>
      <p:ext uri="{BB962C8B-B14F-4D97-AF65-F5344CB8AC3E}">
        <p14:creationId xmlns:p14="http://schemas.microsoft.com/office/powerpoint/2010/main" val="3811262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3215680" y="2492500"/>
            <a:ext cx="5510708" cy="1321940"/>
          </a:xfrm>
        </p:spPr>
        <p:txBody>
          <a:bodyPr/>
          <a:lstStyle/>
          <a:p>
            <a:pPr algn="ctr"/>
            <a:r>
              <a:rPr lang="en-US" altLang="ko-KR" sz="7200" dirty="0"/>
              <a:t>THANK YOU</a:t>
            </a:r>
            <a:endParaRPr lang="ko-KR" altLang="en-US" sz="7200" dirty="0"/>
          </a:p>
        </p:txBody>
      </p:sp>
      <p:sp>
        <p:nvSpPr>
          <p:cNvPr id="4" name="직사각형 3"/>
          <p:cNvSpPr/>
          <p:nvPr/>
        </p:nvSpPr>
        <p:spPr>
          <a:xfrm>
            <a:off x="3284240" y="3708525"/>
            <a:ext cx="5400600" cy="439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604020202020204" charset="0"/>
                <a:ea typeface="맑은 고딕" pitchFamily="50" charset="-127"/>
                <a:cs typeface="굴림" pitchFamily="50" charset="-127"/>
              </a:rPr>
              <a:t>Yesform.com contribute not only to the forms &amp; documents but also success vision through business consultation and the whole heart companionship.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606799" y="980728"/>
            <a:ext cx="7652373" cy="1398251"/>
            <a:chOff x="959459" y="1556792"/>
            <a:chExt cx="5599297" cy="1398251"/>
          </a:xfrm>
        </p:grpSpPr>
        <p:grpSp>
          <p:nvGrpSpPr>
            <p:cNvPr id="2" name="그룹 1"/>
            <p:cNvGrpSpPr/>
            <p:nvPr/>
          </p:nvGrpSpPr>
          <p:grpSpPr>
            <a:xfrm>
              <a:off x="959459" y="1641124"/>
              <a:ext cx="5599297" cy="1313919"/>
              <a:chOff x="1397388" y="2784058"/>
              <a:chExt cx="2886579" cy="1313919"/>
            </a:xfrm>
          </p:grpSpPr>
          <p:sp>
            <p:nvSpPr>
              <p:cNvPr id="20" name="Text Box 5"/>
              <p:cNvSpPr txBox="1">
                <a:spLocks noChangeArrowheads="1"/>
              </p:cNvSpPr>
              <p:nvPr/>
            </p:nvSpPr>
            <p:spPr bwMode="auto">
              <a:xfrm>
                <a:off x="1397388" y="3198934"/>
                <a:ext cx="2880320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3200" b="1" dirty="0">
                    <a:solidFill>
                      <a:srgbClr val="FF3B3B"/>
                    </a:solidFill>
                    <a:latin typeface="Noto Sans" panose="020B0502040504020204" pitchFamily="34" charset="0"/>
                    <a:ea typeface="맑은 고딕" panose="020B0503020000020004" pitchFamily="50" charset="-127"/>
                    <a:cs typeface="굴림" pitchFamily="50" charset="-127"/>
                  </a:rPr>
                  <a:t>프로젝트 개요</a:t>
                </a:r>
                <a:endParaRPr kumimoji="1" lang="en-US" altLang="ko-KR" sz="3200" b="1" dirty="0">
                  <a:solidFill>
                    <a:srgbClr val="FF3B3B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굴림" pitchFamily="50" charset="-127"/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1403647" y="3728645"/>
                <a:ext cx="288032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 dirty="0">
                    <a:solidFill>
                      <a:schemeClr val="bg1"/>
                    </a:solidFill>
                    <a:latin typeface="Noto Sans" panose="020B0502040504020204" pitchFamily="34" charset="0"/>
                    <a:ea typeface="맑은 고딕" pitchFamily="50" charset="-127"/>
                    <a:cs typeface="굴림" pitchFamily="50" charset="-127"/>
                  </a:rPr>
                  <a:t>프로젝트 핵심 키워드</a:t>
                </a:r>
                <a:endParaRPr lang="en-US" altLang="ko-KR" dirty="0">
                  <a:solidFill>
                    <a:schemeClr val="bg1"/>
                  </a:solidFill>
                  <a:latin typeface="Noto Sans" panose="020B0502040504020204" pitchFamily="34" charset="0"/>
                  <a:ea typeface="맑은 고딕" pitchFamily="50" charset="-127"/>
                  <a:cs typeface="굴림" pitchFamily="50" charset="-127"/>
                </a:endParaRPr>
              </a:p>
            </p:txBody>
          </p:sp>
          <p:sp>
            <p:nvSpPr>
              <p:cNvPr id="19" name="Text Box 4"/>
              <p:cNvSpPr txBox="1">
                <a:spLocks noChangeArrowheads="1"/>
              </p:cNvSpPr>
              <p:nvPr/>
            </p:nvSpPr>
            <p:spPr bwMode="auto">
              <a:xfrm>
                <a:off x="1545427" y="2784058"/>
                <a:ext cx="303683" cy="12003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3600" b="1" dirty="0">
                    <a:solidFill>
                      <a:schemeClr val="bg1">
                        <a:lumMod val="95000"/>
                      </a:schemeClr>
                    </a:solidFill>
                    <a:latin typeface="Noto Sans" panose="020B0502040504020204" pitchFamily="34" charset="0"/>
                    <a:ea typeface="맑은 고딕" panose="020B0503020000020004" pitchFamily="50" charset="-127"/>
                    <a:cs typeface="굴림" pitchFamily="50" charset="-127"/>
                  </a:rPr>
                  <a:t>01</a:t>
                </a:r>
                <a:endParaRPr kumimoji="1" lang="ko-KR" altLang="ko-KR" sz="3600" b="1" dirty="0">
                  <a:solidFill>
                    <a:schemeClr val="bg1">
                      <a:lumMod val="9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굴림" pitchFamily="50" charset="-127"/>
                </a:endParaRPr>
              </a:p>
            </p:txBody>
          </p:sp>
        </p:grpSp>
        <p:sp>
          <p:nvSpPr>
            <p:cNvPr id="7" name="직각 삼각형 6"/>
            <p:cNvSpPr/>
            <p:nvPr/>
          </p:nvSpPr>
          <p:spPr>
            <a:xfrm rot="5400000">
              <a:off x="1065908" y="1530426"/>
              <a:ext cx="414875" cy="467608"/>
            </a:xfrm>
            <a:prstGeom prst="rtTriangle">
              <a:avLst/>
            </a:prstGeom>
            <a:solidFill>
              <a:srgbClr val="FF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1708663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핵심 키워드</a:t>
            </a:r>
          </a:p>
        </p:txBody>
      </p:sp>
      <p:grpSp>
        <p:nvGrpSpPr>
          <p:cNvPr id="9" name="그룹 61">
            <a:extLst>
              <a:ext uri="{FF2B5EF4-FFF2-40B4-BE49-F238E27FC236}">
                <a16:creationId xmlns:a16="http://schemas.microsoft.com/office/drawing/2014/main" id="{5C2314F6-67A3-4F74-B936-DAA674C9FB55}"/>
              </a:ext>
            </a:extLst>
          </p:cNvPr>
          <p:cNvGrpSpPr>
            <a:grpSpLocks/>
          </p:cNvGrpSpPr>
          <p:nvPr/>
        </p:nvGrpSpPr>
        <p:grpSpPr bwMode="auto">
          <a:xfrm>
            <a:off x="3647728" y="1340768"/>
            <a:ext cx="4896544" cy="4987268"/>
            <a:chOff x="2995048" y="2567253"/>
            <a:chExt cx="3170347" cy="3229004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DD378D8-CB20-4727-90FA-9A7F0C6095A2}"/>
                </a:ext>
              </a:extLst>
            </p:cNvPr>
            <p:cNvSpPr/>
            <p:nvPr/>
          </p:nvSpPr>
          <p:spPr>
            <a:xfrm>
              <a:off x="4190477" y="3818215"/>
              <a:ext cx="781077" cy="782644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눈물 방울 10">
              <a:extLst>
                <a:ext uri="{FF2B5EF4-FFF2-40B4-BE49-F238E27FC236}">
                  <a16:creationId xmlns:a16="http://schemas.microsoft.com/office/drawing/2014/main" id="{3B0B1874-ABEA-4460-A54D-DFDD96CDB6E1}"/>
                </a:ext>
              </a:extLst>
            </p:cNvPr>
            <p:cNvSpPr/>
            <p:nvPr/>
          </p:nvSpPr>
          <p:spPr>
            <a:xfrm rot="5400000">
              <a:off x="2995861" y="2566441"/>
              <a:ext cx="1452575" cy="1454200"/>
            </a:xfrm>
            <a:prstGeom prst="teardrop">
              <a:avLst/>
            </a:prstGeom>
            <a:solidFill>
              <a:srgbClr val="5B6E83"/>
            </a:solidFill>
            <a:ln w="76200">
              <a:solidFill>
                <a:srgbClr val="5B6E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72215F0F-5325-4133-B17B-A4574371DC79}"/>
                </a:ext>
              </a:extLst>
            </p:cNvPr>
            <p:cNvSpPr/>
            <p:nvPr/>
          </p:nvSpPr>
          <p:spPr>
            <a:xfrm>
              <a:off x="3061725" y="2638691"/>
              <a:ext cx="1320846" cy="13223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A50BB3-8E4D-441A-854D-A849658FA877}"/>
                </a:ext>
              </a:extLst>
            </p:cNvPr>
            <p:cNvSpPr txBox="1"/>
            <p:nvPr/>
          </p:nvSpPr>
          <p:spPr>
            <a:xfrm>
              <a:off x="3330248" y="2865113"/>
              <a:ext cx="783815" cy="856860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ko-KR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자료</a:t>
              </a:r>
              <a:endPara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>
                <a:defRPr/>
              </a:pPr>
              <a:r>
                <a:rPr lang="ko-KR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분류</a:t>
              </a:r>
            </a:p>
          </p:txBody>
        </p:sp>
        <p:sp>
          <p:nvSpPr>
            <p:cNvPr id="14" name="눈물 방울 13">
              <a:extLst>
                <a:ext uri="{FF2B5EF4-FFF2-40B4-BE49-F238E27FC236}">
                  <a16:creationId xmlns:a16="http://schemas.microsoft.com/office/drawing/2014/main" id="{6D9A3F9A-4339-4C74-A4B6-AC437FC73D04}"/>
                </a:ext>
              </a:extLst>
            </p:cNvPr>
            <p:cNvSpPr/>
            <p:nvPr/>
          </p:nvSpPr>
          <p:spPr>
            <a:xfrm rot="5400000" flipV="1">
              <a:off x="4711214" y="2565647"/>
              <a:ext cx="1452575" cy="1455787"/>
            </a:xfrm>
            <a:prstGeom prst="teardrop">
              <a:avLst/>
            </a:prstGeom>
            <a:solidFill>
              <a:srgbClr val="B4C4C4"/>
            </a:solidFill>
            <a:ln w="76200">
              <a:solidFill>
                <a:srgbClr val="B4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9F4D99CC-BE00-4E12-9DF0-ED4ED8E242D7}"/>
                </a:ext>
              </a:extLst>
            </p:cNvPr>
            <p:cNvSpPr/>
            <p:nvPr/>
          </p:nvSpPr>
          <p:spPr>
            <a:xfrm>
              <a:off x="4776285" y="2638691"/>
              <a:ext cx="1322433" cy="13223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눈물 방울 16">
              <a:extLst>
                <a:ext uri="{FF2B5EF4-FFF2-40B4-BE49-F238E27FC236}">
                  <a16:creationId xmlns:a16="http://schemas.microsoft.com/office/drawing/2014/main" id="{B7F16E75-0EC0-4C51-863C-F440FD3948B1}"/>
                </a:ext>
              </a:extLst>
            </p:cNvPr>
            <p:cNvSpPr/>
            <p:nvPr/>
          </p:nvSpPr>
          <p:spPr>
            <a:xfrm>
              <a:off x="2995048" y="4343681"/>
              <a:ext cx="1454200" cy="1452576"/>
            </a:xfrm>
            <a:prstGeom prst="teardrop">
              <a:avLst/>
            </a:prstGeom>
            <a:solidFill>
              <a:schemeClr val="bg1">
                <a:lumMod val="75000"/>
              </a:schemeClr>
            </a:solidFill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8C2DBCB-3C5F-44AC-AECC-34B40206EC67}"/>
                </a:ext>
              </a:extLst>
            </p:cNvPr>
            <p:cNvSpPr/>
            <p:nvPr/>
          </p:nvSpPr>
          <p:spPr>
            <a:xfrm>
              <a:off x="3061725" y="4416707"/>
              <a:ext cx="1320846" cy="132081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눈물 방울 19">
              <a:extLst>
                <a:ext uri="{FF2B5EF4-FFF2-40B4-BE49-F238E27FC236}">
                  <a16:creationId xmlns:a16="http://schemas.microsoft.com/office/drawing/2014/main" id="{518CFE6E-7148-4A0C-8BEA-21BA0030F1E5}"/>
                </a:ext>
              </a:extLst>
            </p:cNvPr>
            <p:cNvSpPr/>
            <p:nvPr/>
          </p:nvSpPr>
          <p:spPr>
            <a:xfrm rot="16200000">
              <a:off x="4712801" y="4343663"/>
              <a:ext cx="1452576" cy="1452612"/>
            </a:xfrm>
            <a:prstGeom prst="teardrop">
              <a:avLst/>
            </a:prstGeom>
            <a:solidFill>
              <a:srgbClr val="5B6E83"/>
            </a:solidFill>
            <a:ln w="76200">
              <a:solidFill>
                <a:srgbClr val="5B6E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4839BBC-F159-4715-806C-04101985A1E6}"/>
                </a:ext>
              </a:extLst>
            </p:cNvPr>
            <p:cNvSpPr/>
            <p:nvPr/>
          </p:nvSpPr>
          <p:spPr>
            <a:xfrm>
              <a:off x="4787397" y="4415120"/>
              <a:ext cx="1322434" cy="13223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직각 삼각형 26">
              <a:extLst>
                <a:ext uri="{FF2B5EF4-FFF2-40B4-BE49-F238E27FC236}">
                  <a16:creationId xmlns:a16="http://schemas.microsoft.com/office/drawing/2014/main" id="{07F0BE52-608B-415F-A35E-C0120B2B1F36}"/>
                </a:ext>
              </a:extLst>
            </p:cNvPr>
            <p:cNvSpPr/>
            <p:nvPr/>
          </p:nvSpPr>
          <p:spPr>
            <a:xfrm>
              <a:off x="4749296" y="3708676"/>
              <a:ext cx="287348" cy="287340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직각 삼각형 27">
              <a:extLst>
                <a:ext uri="{FF2B5EF4-FFF2-40B4-BE49-F238E27FC236}">
                  <a16:creationId xmlns:a16="http://schemas.microsoft.com/office/drawing/2014/main" id="{D5A9D4A6-A8CD-4F60-84F6-9729209CD2BB}"/>
                </a:ext>
              </a:extLst>
            </p:cNvPr>
            <p:cNvSpPr/>
            <p:nvPr/>
          </p:nvSpPr>
          <p:spPr>
            <a:xfrm rot="16200000">
              <a:off x="4128566" y="3708672"/>
              <a:ext cx="287340" cy="287347"/>
            </a:xfrm>
            <a:prstGeom prst="rt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직각 삼각형 28">
              <a:extLst>
                <a:ext uri="{FF2B5EF4-FFF2-40B4-BE49-F238E27FC236}">
                  <a16:creationId xmlns:a16="http://schemas.microsoft.com/office/drawing/2014/main" id="{0A412381-916D-47B2-8FBC-5A766A5AC67A}"/>
                </a:ext>
              </a:extLst>
            </p:cNvPr>
            <p:cNvSpPr/>
            <p:nvPr/>
          </p:nvSpPr>
          <p:spPr>
            <a:xfrm rot="5400000">
              <a:off x="4749300" y="4381778"/>
              <a:ext cx="287340" cy="287348"/>
            </a:xfrm>
            <a:prstGeom prst="rt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id="{C2B7914E-EAAA-4A1A-90FD-AAC7E91AE716}"/>
                </a:ext>
              </a:extLst>
            </p:cNvPr>
            <p:cNvSpPr/>
            <p:nvPr/>
          </p:nvSpPr>
          <p:spPr>
            <a:xfrm rot="10800000">
              <a:off x="4128562" y="4381782"/>
              <a:ext cx="287347" cy="287340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80F5F1B-D3DA-43BD-8680-CCB8A437D830}"/>
              </a:ext>
            </a:extLst>
          </p:cNvPr>
          <p:cNvSpPr txBox="1"/>
          <p:nvPr/>
        </p:nvSpPr>
        <p:spPr bwMode="auto">
          <a:xfrm>
            <a:off x="4156452" y="4862132"/>
            <a:ext cx="1210590" cy="70788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앨범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31F65A-B27D-47A0-869A-0399CD20C5C0}"/>
              </a:ext>
            </a:extLst>
          </p:cNvPr>
          <p:cNvSpPr txBox="1"/>
          <p:nvPr/>
        </p:nvSpPr>
        <p:spPr bwMode="auto">
          <a:xfrm>
            <a:off x="6577249" y="4565816"/>
            <a:ext cx="1723549" cy="1323439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미디어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defRPr/>
            </a:pP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재생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DB0074-DDD5-4943-9E3A-AC0E8D40AF57}"/>
              </a:ext>
            </a:extLst>
          </p:cNvPr>
          <p:cNvSpPr txBox="1"/>
          <p:nvPr/>
        </p:nvSpPr>
        <p:spPr bwMode="auto">
          <a:xfrm>
            <a:off x="6831923" y="1822181"/>
            <a:ext cx="1210588" cy="1323439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사진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defRPr/>
            </a:pP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편집</a:t>
            </a:r>
          </a:p>
        </p:txBody>
      </p:sp>
      <p:sp>
        <p:nvSpPr>
          <p:cNvPr id="40" name="모서리가 둥근 직사각형 49">
            <a:extLst>
              <a:ext uri="{FF2B5EF4-FFF2-40B4-BE49-F238E27FC236}">
                <a16:creationId xmlns:a16="http://schemas.microsoft.com/office/drawing/2014/main" id="{0054762A-88EE-4EAF-8B95-55478BC6DC85}"/>
              </a:ext>
            </a:extLst>
          </p:cNvPr>
          <p:cNvSpPr/>
          <p:nvPr/>
        </p:nvSpPr>
        <p:spPr bwMode="auto">
          <a:xfrm>
            <a:off x="1231172" y="1658681"/>
            <a:ext cx="2001851" cy="165100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635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자료의 종류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파일 분류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즐겨찾기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드래그앤 드롭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ko-KR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모서리가 둥근 직사각형 49">
            <a:extLst>
              <a:ext uri="{FF2B5EF4-FFF2-40B4-BE49-F238E27FC236}">
                <a16:creationId xmlns:a16="http://schemas.microsoft.com/office/drawing/2014/main" id="{F30024DA-E912-4381-8D2D-42360E1C2128}"/>
              </a:ext>
            </a:extLst>
          </p:cNvPr>
          <p:cNvSpPr/>
          <p:nvPr/>
        </p:nvSpPr>
        <p:spPr bwMode="auto">
          <a:xfrm>
            <a:off x="8874397" y="1621906"/>
            <a:ext cx="1872208" cy="165100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635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사진 명도 조절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사진 자르기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사진 회전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사진 크기 조절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ko-KR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모서리가 둥근 직사각형 49">
            <a:extLst>
              <a:ext uri="{FF2B5EF4-FFF2-40B4-BE49-F238E27FC236}">
                <a16:creationId xmlns:a16="http://schemas.microsoft.com/office/drawing/2014/main" id="{BE422A35-0EA5-4FC8-9DB1-9B1A89F4C571}"/>
              </a:ext>
            </a:extLst>
          </p:cNvPr>
          <p:cNvSpPr/>
          <p:nvPr/>
        </p:nvSpPr>
        <p:spPr bwMode="auto">
          <a:xfrm>
            <a:off x="1231172" y="4365250"/>
            <a:ext cx="1992866" cy="165100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635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각 앨범 슬라이드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앨범 추가 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사진 이동</a:t>
            </a:r>
            <a:endParaRPr lang="ko-KR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모서리가 둥근 직사각형 49">
            <a:extLst>
              <a:ext uri="{FF2B5EF4-FFF2-40B4-BE49-F238E27FC236}">
                <a16:creationId xmlns:a16="http://schemas.microsoft.com/office/drawing/2014/main" id="{2A1F0B7E-4865-40FE-B1C9-B2C618916ECA}"/>
              </a:ext>
            </a:extLst>
          </p:cNvPr>
          <p:cNvSpPr/>
          <p:nvPr/>
        </p:nvSpPr>
        <p:spPr bwMode="auto">
          <a:xfrm>
            <a:off x="8881238" y="4365250"/>
            <a:ext cx="1992866" cy="165100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635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음악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동영상 재생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썸네일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이미지 미리보기</a:t>
            </a:r>
            <a:endParaRPr lang="ko-KR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606799" y="980728"/>
            <a:ext cx="7652373" cy="1398251"/>
            <a:chOff x="959459" y="1556792"/>
            <a:chExt cx="5599297" cy="1398251"/>
          </a:xfrm>
        </p:grpSpPr>
        <p:grpSp>
          <p:nvGrpSpPr>
            <p:cNvPr id="2" name="그룹 1"/>
            <p:cNvGrpSpPr/>
            <p:nvPr/>
          </p:nvGrpSpPr>
          <p:grpSpPr>
            <a:xfrm>
              <a:off x="959459" y="1641124"/>
              <a:ext cx="5599297" cy="1313919"/>
              <a:chOff x="1397388" y="2784058"/>
              <a:chExt cx="2886579" cy="1313919"/>
            </a:xfrm>
          </p:grpSpPr>
          <p:sp>
            <p:nvSpPr>
              <p:cNvPr id="20" name="Text Box 5"/>
              <p:cNvSpPr txBox="1">
                <a:spLocks noChangeArrowheads="1"/>
              </p:cNvSpPr>
              <p:nvPr/>
            </p:nvSpPr>
            <p:spPr bwMode="auto">
              <a:xfrm>
                <a:off x="1397388" y="3198934"/>
                <a:ext cx="2880320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3200" b="1" dirty="0">
                    <a:solidFill>
                      <a:srgbClr val="FF3B3B"/>
                    </a:solidFill>
                    <a:latin typeface="Noto Sans" panose="020B0502040504020204" pitchFamily="34" charset="0"/>
                    <a:ea typeface="맑은 고딕" panose="020B0503020000020004" pitchFamily="50" charset="-127"/>
                    <a:cs typeface="굴림" pitchFamily="50" charset="-127"/>
                  </a:rPr>
                  <a:t>프로젝트 목표 정의</a:t>
                </a:r>
                <a:endParaRPr kumimoji="1" lang="en-US" altLang="ko-KR" sz="3200" b="1" dirty="0">
                  <a:solidFill>
                    <a:srgbClr val="FF3B3B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굴림" pitchFamily="50" charset="-127"/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1403647" y="3728645"/>
                <a:ext cx="288032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 dirty="0">
                    <a:solidFill>
                      <a:schemeClr val="bg1"/>
                    </a:solidFill>
                    <a:latin typeface="Noto Sans" panose="020B0502040504020204" pitchFamily="34" charset="0"/>
                    <a:ea typeface="맑은 고딕" pitchFamily="50" charset="-127"/>
                    <a:cs typeface="굴림" pitchFamily="50" charset="-127"/>
                  </a:rPr>
                  <a:t>프로젝트의 목표</a:t>
                </a:r>
                <a:r>
                  <a:rPr lang="en-US" altLang="ko-KR" dirty="0">
                    <a:solidFill>
                      <a:schemeClr val="bg1"/>
                    </a:solidFill>
                    <a:latin typeface="Noto Sans" panose="020B0502040504020204" pitchFamily="34" charset="0"/>
                    <a:ea typeface="맑은 고딕" pitchFamily="50" charset="-127"/>
                    <a:cs typeface="굴림" pitchFamily="50" charset="-127"/>
                  </a:rPr>
                  <a:t>, </a:t>
                </a:r>
                <a:r>
                  <a:rPr lang="ko-KR" altLang="en-US" dirty="0">
                    <a:solidFill>
                      <a:schemeClr val="bg1"/>
                    </a:solidFill>
                    <a:latin typeface="Noto Sans" panose="020B0502040504020204" pitchFamily="34" charset="0"/>
                    <a:ea typeface="맑은 고딕" pitchFamily="50" charset="-127"/>
                    <a:cs typeface="굴림" pitchFamily="50" charset="-127"/>
                  </a:rPr>
                  <a:t>요구사항 분석</a:t>
                </a:r>
                <a:r>
                  <a:rPr lang="en-US" altLang="ko-KR" dirty="0">
                    <a:solidFill>
                      <a:schemeClr val="bg1"/>
                    </a:solidFill>
                    <a:latin typeface="Noto Sans" panose="020B0502040504020204" pitchFamily="34" charset="0"/>
                    <a:ea typeface="맑은 고딕" pitchFamily="50" charset="-127"/>
                    <a:cs typeface="굴림" pitchFamily="50" charset="-127"/>
                  </a:rPr>
                  <a:t> </a:t>
                </a:r>
              </a:p>
            </p:txBody>
          </p:sp>
          <p:sp>
            <p:nvSpPr>
              <p:cNvPr id="19" name="Text Box 4"/>
              <p:cNvSpPr txBox="1">
                <a:spLocks noChangeArrowheads="1"/>
              </p:cNvSpPr>
              <p:nvPr/>
            </p:nvSpPr>
            <p:spPr bwMode="auto">
              <a:xfrm>
                <a:off x="1545427" y="2784058"/>
                <a:ext cx="303683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3600" b="1" dirty="0">
                    <a:solidFill>
                      <a:schemeClr val="bg1">
                        <a:lumMod val="95000"/>
                      </a:schemeClr>
                    </a:solidFill>
                    <a:latin typeface="Noto Sans" panose="020B0502040504020204" pitchFamily="34" charset="0"/>
                    <a:ea typeface="맑은 고딕" panose="020B0503020000020004" pitchFamily="50" charset="-127"/>
                    <a:cs typeface="굴림" pitchFamily="50" charset="-127"/>
                  </a:rPr>
                  <a:t>02</a:t>
                </a:r>
                <a:endParaRPr kumimoji="1" lang="ko-KR" altLang="ko-KR" sz="3600" b="1" dirty="0">
                  <a:solidFill>
                    <a:schemeClr val="bg1">
                      <a:lumMod val="9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굴림" pitchFamily="50" charset="-127"/>
                </a:endParaRPr>
              </a:p>
            </p:txBody>
          </p:sp>
        </p:grpSp>
        <p:sp>
          <p:nvSpPr>
            <p:cNvPr id="7" name="직각 삼각형 6"/>
            <p:cNvSpPr/>
            <p:nvPr/>
          </p:nvSpPr>
          <p:spPr>
            <a:xfrm rot="5400000">
              <a:off x="1065908" y="1530426"/>
              <a:ext cx="414875" cy="467608"/>
            </a:xfrm>
            <a:prstGeom prst="rtTriangle">
              <a:avLst/>
            </a:prstGeom>
            <a:solidFill>
              <a:srgbClr val="FF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445361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7381" y="86954"/>
            <a:ext cx="10657184" cy="796908"/>
          </a:xfrm>
        </p:spPr>
        <p:txBody>
          <a:bodyPr/>
          <a:lstStyle/>
          <a:p>
            <a:r>
              <a:rPr lang="ko-KR" altLang="en-US" dirty="0"/>
              <a:t>프로젝트의 목표</a:t>
            </a:r>
          </a:p>
        </p:txBody>
      </p:sp>
      <p:sp>
        <p:nvSpPr>
          <p:cNvPr id="25" name="도넛 24">
            <a:extLst>
              <a:ext uri="{FF2B5EF4-FFF2-40B4-BE49-F238E27FC236}">
                <a16:creationId xmlns:a16="http://schemas.microsoft.com/office/drawing/2014/main" id="{B1A77C21-A9ED-4DB9-9CFA-B45D7C032601}"/>
              </a:ext>
            </a:extLst>
          </p:cNvPr>
          <p:cNvSpPr/>
          <p:nvPr/>
        </p:nvSpPr>
        <p:spPr>
          <a:xfrm>
            <a:off x="6320445" y="4540664"/>
            <a:ext cx="1608240" cy="1608240"/>
          </a:xfrm>
          <a:prstGeom prst="donu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95690">
              <a:lnSpc>
                <a:spcPct val="80000"/>
              </a:lnSpc>
              <a:defRPr/>
            </a:pPr>
            <a:endParaRPr lang="ko-KR" altLang="en-US" sz="1200" b="1">
              <a:solidFill>
                <a:srgbClr val="FF0000"/>
              </a:solidFill>
            </a:endParaRPr>
          </a:p>
        </p:txBody>
      </p:sp>
      <p:sp>
        <p:nvSpPr>
          <p:cNvPr id="26" name="도넛 26">
            <a:extLst>
              <a:ext uri="{FF2B5EF4-FFF2-40B4-BE49-F238E27FC236}">
                <a16:creationId xmlns:a16="http://schemas.microsoft.com/office/drawing/2014/main" id="{0FE24A4B-5EF1-42DC-B136-876272598879}"/>
              </a:ext>
            </a:extLst>
          </p:cNvPr>
          <p:cNvSpPr/>
          <p:nvPr/>
        </p:nvSpPr>
        <p:spPr>
          <a:xfrm>
            <a:off x="6319510" y="826126"/>
            <a:ext cx="1608240" cy="1608240"/>
          </a:xfrm>
          <a:prstGeom prst="donut">
            <a:avLst/>
          </a:prstGeom>
          <a:solidFill>
            <a:srgbClr val="5B6E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95690">
              <a:lnSpc>
                <a:spcPct val="80000"/>
              </a:lnSpc>
              <a:defRPr/>
            </a:pPr>
            <a:endParaRPr lang="ko-KR" altLang="en-US" sz="1200" b="1">
              <a:solidFill>
                <a:srgbClr val="FF0000"/>
              </a:solidFill>
            </a:endParaRPr>
          </a:p>
        </p:txBody>
      </p:sp>
      <p:sp>
        <p:nvSpPr>
          <p:cNvPr id="31" name="도넛 27">
            <a:extLst>
              <a:ext uri="{FF2B5EF4-FFF2-40B4-BE49-F238E27FC236}">
                <a16:creationId xmlns:a16="http://schemas.microsoft.com/office/drawing/2014/main" id="{DE86D9C1-2935-4544-9AC7-BEF0845CE386}"/>
              </a:ext>
            </a:extLst>
          </p:cNvPr>
          <p:cNvSpPr/>
          <p:nvPr/>
        </p:nvSpPr>
        <p:spPr>
          <a:xfrm>
            <a:off x="6316180" y="2095628"/>
            <a:ext cx="1608240" cy="1611997"/>
          </a:xfrm>
          <a:prstGeom prst="donut">
            <a:avLst/>
          </a:prstGeom>
          <a:solidFill>
            <a:srgbClr val="B4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95690">
              <a:lnSpc>
                <a:spcPct val="80000"/>
              </a:lnSpc>
              <a:defRPr/>
            </a:pPr>
            <a:endParaRPr lang="ko-KR" altLang="en-US" sz="1200" b="1">
              <a:solidFill>
                <a:srgbClr val="FF0000"/>
              </a:solidFill>
            </a:endParaRPr>
          </a:p>
        </p:txBody>
      </p:sp>
      <p:sp>
        <p:nvSpPr>
          <p:cNvPr id="32" name="도넛 28">
            <a:extLst>
              <a:ext uri="{FF2B5EF4-FFF2-40B4-BE49-F238E27FC236}">
                <a16:creationId xmlns:a16="http://schemas.microsoft.com/office/drawing/2014/main" id="{727F68C3-6636-4C02-90D1-179EE53682D2}"/>
              </a:ext>
            </a:extLst>
          </p:cNvPr>
          <p:cNvSpPr/>
          <p:nvPr/>
        </p:nvSpPr>
        <p:spPr>
          <a:xfrm>
            <a:off x="6316180" y="3321216"/>
            <a:ext cx="1608240" cy="1608240"/>
          </a:xfrm>
          <a:prstGeom prst="donut">
            <a:avLst/>
          </a:prstGeom>
          <a:solidFill>
            <a:srgbClr val="5B6E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95690">
              <a:lnSpc>
                <a:spcPct val="80000"/>
              </a:lnSpc>
              <a:defRPr/>
            </a:pPr>
            <a:endParaRPr lang="ko-KR" altLang="en-US" sz="1200" b="1">
              <a:solidFill>
                <a:srgbClr val="FF0000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E34EADE-EBE9-4FA8-A01A-69A59F08B32A}"/>
              </a:ext>
            </a:extLst>
          </p:cNvPr>
          <p:cNvSpPr/>
          <p:nvPr/>
        </p:nvSpPr>
        <p:spPr>
          <a:xfrm>
            <a:off x="6813630" y="1434377"/>
            <a:ext cx="61999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5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A</a:t>
            </a:r>
            <a:endParaRPr lang="ko-KR" altLang="en-US" sz="15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7D3567C-95F7-4855-8812-FEF0E831E9B5}"/>
              </a:ext>
            </a:extLst>
          </p:cNvPr>
          <p:cNvSpPr/>
          <p:nvPr/>
        </p:nvSpPr>
        <p:spPr>
          <a:xfrm>
            <a:off x="6813630" y="2727340"/>
            <a:ext cx="61999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5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B</a:t>
            </a:r>
            <a:endParaRPr lang="ko-KR" altLang="en-US" sz="15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DC63FF0-94A3-44E8-8267-5A5ADF04BF7B}"/>
              </a:ext>
            </a:extLst>
          </p:cNvPr>
          <p:cNvSpPr/>
          <p:nvPr/>
        </p:nvSpPr>
        <p:spPr>
          <a:xfrm>
            <a:off x="6796600" y="3985101"/>
            <a:ext cx="61999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5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C</a:t>
            </a:r>
            <a:endParaRPr lang="ko-KR" altLang="en-US" sz="15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0F60691-6F37-40A9-BF76-C61D98FB42FE}"/>
              </a:ext>
            </a:extLst>
          </p:cNvPr>
          <p:cNvSpPr/>
          <p:nvPr/>
        </p:nvSpPr>
        <p:spPr>
          <a:xfrm>
            <a:off x="6863044" y="5156666"/>
            <a:ext cx="521169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5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D</a:t>
            </a:r>
            <a:endParaRPr lang="ko-KR" altLang="en-US" sz="15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4" name="Text Box 11">
            <a:extLst>
              <a:ext uri="{FF2B5EF4-FFF2-40B4-BE49-F238E27FC236}">
                <a16:creationId xmlns:a16="http://schemas.microsoft.com/office/drawing/2014/main" id="{69BBF871-0127-4E43-9147-F8ADE6E737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0787" y="1260914"/>
            <a:ext cx="5384598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Arial" charset="0"/>
                <a:ea typeface="맑은 고딕" pitchFamily="50" charset="-127"/>
              </a:rPr>
              <a:t>데이터 베이스와 연동하여 로컬 저장소에서</a:t>
            </a:r>
            <a:endParaRPr lang="en-US" altLang="ko-KR" sz="1400" dirty="0">
              <a:solidFill>
                <a:schemeClr val="bg1"/>
              </a:solidFill>
              <a:latin typeface="Arial" charset="0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Arial" charset="0"/>
                <a:ea typeface="맑은 고딕" pitchFamily="50" charset="-127"/>
              </a:rPr>
              <a:t>원격 저장소로</a:t>
            </a:r>
            <a:r>
              <a:rPr lang="en-US" altLang="ko-KR" sz="1400" dirty="0">
                <a:solidFill>
                  <a:schemeClr val="bg1"/>
                </a:solidFill>
                <a:latin typeface="Arial" charset="0"/>
                <a:ea typeface="맑은 고딕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rial" charset="0"/>
                <a:ea typeface="맑은 고딕" pitchFamily="50" charset="-127"/>
              </a:rPr>
              <a:t>파일을 </a:t>
            </a:r>
            <a:r>
              <a:rPr lang="ko-KR" altLang="en-US" sz="1400" dirty="0">
                <a:solidFill>
                  <a:srgbClr val="FF0000"/>
                </a:solidFill>
                <a:latin typeface="Arial" charset="0"/>
                <a:ea typeface="맑은 고딕" pitchFamily="50" charset="-127"/>
              </a:rPr>
              <a:t>업로드</a:t>
            </a:r>
            <a:r>
              <a:rPr lang="en-US" altLang="ko-KR" sz="1400" dirty="0">
                <a:solidFill>
                  <a:srgbClr val="FF0000"/>
                </a:solidFill>
                <a:latin typeface="Arial" charset="0"/>
                <a:ea typeface="맑은 고딕" pitchFamily="50" charset="-127"/>
              </a:rPr>
              <a:t> / </a:t>
            </a:r>
            <a:r>
              <a:rPr lang="ko-KR" altLang="en-US" sz="1400" dirty="0">
                <a:solidFill>
                  <a:srgbClr val="FF0000"/>
                </a:solidFill>
                <a:latin typeface="Arial" charset="0"/>
                <a:ea typeface="맑은 고딕" pitchFamily="50" charset="-127"/>
              </a:rPr>
              <a:t>다운로드 </a:t>
            </a:r>
            <a:r>
              <a:rPr lang="ko-KR" altLang="en-US" sz="1400" dirty="0">
                <a:solidFill>
                  <a:schemeClr val="bg1"/>
                </a:solidFill>
                <a:latin typeface="Arial" charset="0"/>
                <a:ea typeface="맑은 고딕" pitchFamily="50" charset="-127"/>
              </a:rPr>
              <a:t>기능</a:t>
            </a:r>
            <a:endParaRPr lang="en-US" altLang="ko-KR" sz="1400" dirty="0">
              <a:solidFill>
                <a:schemeClr val="bg1"/>
              </a:solidFill>
              <a:latin typeface="Arial" charset="0"/>
              <a:ea typeface="맑은 고딕" pitchFamily="50" charset="-127"/>
            </a:endParaRPr>
          </a:p>
        </p:txBody>
      </p:sp>
      <p:sp>
        <p:nvSpPr>
          <p:cNvPr id="45" name="Text Box 11">
            <a:extLst>
              <a:ext uri="{FF2B5EF4-FFF2-40B4-BE49-F238E27FC236}">
                <a16:creationId xmlns:a16="http://schemas.microsoft.com/office/drawing/2014/main" id="{7532498D-38A2-48A1-9D0D-DEB6820571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6812" y="2353167"/>
            <a:ext cx="5384598" cy="1061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Arial" charset="0"/>
                <a:ea typeface="맑은 고딕" pitchFamily="50" charset="-127"/>
              </a:rPr>
              <a:t>원하는 사진을 모아서 앨범을 통해 사진을 </a:t>
            </a:r>
            <a:endParaRPr lang="en-US" altLang="ko-KR" sz="1400" dirty="0">
              <a:solidFill>
                <a:schemeClr val="bg1"/>
              </a:solidFill>
              <a:latin typeface="Arial" charset="0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Arial" charset="0"/>
                <a:ea typeface="맑은 고딕" pitchFamily="50" charset="-127"/>
              </a:rPr>
              <a:t>슬라이드 형식으로 보기 가능</a:t>
            </a:r>
            <a:endParaRPr lang="en-US" altLang="ko-KR" sz="1400" dirty="0">
              <a:solidFill>
                <a:schemeClr val="bg1"/>
              </a:solidFill>
              <a:latin typeface="Arial" charset="0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Arial" charset="0"/>
                <a:ea typeface="맑은 고딕" pitchFamily="50" charset="-127"/>
              </a:rPr>
              <a:t>간단한 </a:t>
            </a:r>
            <a:r>
              <a:rPr lang="ko-KR" altLang="en-US" sz="1400" dirty="0">
                <a:solidFill>
                  <a:srgbClr val="FF0000"/>
                </a:solidFill>
                <a:latin typeface="Arial" charset="0"/>
                <a:ea typeface="맑은 고딕" pitchFamily="50" charset="-127"/>
              </a:rPr>
              <a:t>사진 편집 </a:t>
            </a:r>
            <a:r>
              <a:rPr lang="ko-KR" altLang="en-US" sz="1400" dirty="0">
                <a:solidFill>
                  <a:schemeClr val="bg1"/>
                </a:solidFill>
                <a:latin typeface="Arial" charset="0"/>
                <a:ea typeface="맑은 고딕" pitchFamily="50" charset="-127"/>
              </a:rPr>
              <a:t>기능 지원</a:t>
            </a:r>
            <a:endParaRPr lang="en-US" altLang="ko-KR" sz="1400" dirty="0">
              <a:solidFill>
                <a:schemeClr val="bg1"/>
              </a:solidFill>
              <a:latin typeface="Arial" charset="0"/>
              <a:ea typeface="맑은 고딕" pitchFamily="50" charset="-127"/>
            </a:endParaRPr>
          </a:p>
        </p:txBody>
      </p:sp>
      <p:sp>
        <p:nvSpPr>
          <p:cNvPr id="46" name="Text Box 11">
            <a:extLst>
              <a:ext uri="{FF2B5EF4-FFF2-40B4-BE49-F238E27FC236}">
                <a16:creationId xmlns:a16="http://schemas.microsoft.com/office/drawing/2014/main" id="{21894DA4-A75F-4A91-8036-2911FB773F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9785" y="3635672"/>
            <a:ext cx="5384598" cy="1061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Arial" charset="0"/>
                <a:ea typeface="맑은 고딕" pitchFamily="50" charset="-127"/>
              </a:rPr>
              <a:t>사진 파일의 경우 </a:t>
            </a:r>
            <a:r>
              <a:rPr lang="ko-KR" altLang="en-US" sz="1400" dirty="0">
                <a:solidFill>
                  <a:srgbClr val="FF0000"/>
                </a:solidFill>
                <a:latin typeface="Arial" charset="0"/>
                <a:ea typeface="맑은 고딕" pitchFamily="50" charset="-127"/>
              </a:rPr>
              <a:t>미리보기</a:t>
            </a:r>
            <a:r>
              <a:rPr lang="ko-KR" altLang="en-US" sz="1400" dirty="0">
                <a:solidFill>
                  <a:schemeClr val="bg1"/>
                </a:solidFill>
                <a:latin typeface="Arial" charset="0"/>
                <a:ea typeface="맑은 고딕" pitchFamily="50" charset="-127"/>
              </a:rPr>
              <a:t>를 지원</a:t>
            </a:r>
            <a:endParaRPr lang="en-US" altLang="ko-KR" sz="1400" dirty="0">
              <a:solidFill>
                <a:schemeClr val="bg1"/>
              </a:solidFill>
              <a:latin typeface="Arial" charset="0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Arial" charset="0"/>
                <a:ea typeface="맑은 고딕" pitchFamily="50" charset="-127"/>
              </a:rPr>
              <a:t>음악</a:t>
            </a:r>
            <a:r>
              <a:rPr lang="en-US" altLang="ko-KR" sz="1400" dirty="0">
                <a:solidFill>
                  <a:schemeClr val="bg1"/>
                </a:solidFill>
                <a:latin typeface="Arial" charset="0"/>
                <a:ea typeface="맑은 고딕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Arial" charset="0"/>
                <a:ea typeface="맑은 고딕" pitchFamily="50" charset="-127"/>
              </a:rPr>
              <a:t>동영상 파일의 경우 윈도우 미디어 플레이어를</a:t>
            </a:r>
            <a:endParaRPr lang="en-US" altLang="ko-KR" sz="1400" dirty="0">
              <a:solidFill>
                <a:schemeClr val="bg1"/>
              </a:solidFill>
              <a:latin typeface="Arial" charset="0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Arial" charset="0"/>
                <a:ea typeface="맑은 고딕" pitchFamily="50" charset="-127"/>
              </a:rPr>
              <a:t>통해 </a:t>
            </a:r>
            <a:r>
              <a:rPr lang="ko-KR" altLang="en-US" sz="1400" dirty="0">
                <a:solidFill>
                  <a:srgbClr val="FF0000"/>
                </a:solidFill>
                <a:latin typeface="Arial" charset="0"/>
                <a:ea typeface="맑은 고딕" pitchFamily="50" charset="-127"/>
              </a:rPr>
              <a:t>재생 가능</a:t>
            </a:r>
            <a:endParaRPr lang="en-US" altLang="ko-KR" sz="1400" dirty="0">
              <a:solidFill>
                <a:srgbClr val="FF0000"/>
              </a:solidFill>
              <a:latin typeface="Arial" charset="0"/>
              <a:ea typeface="맑은 고딕" pitchFamily="50" charset="-127"/>
            </a:endParaRPr>
          </a:p>
        </p:txBody>
      </p:sp>
      <p:sp>
        <p:nvSpPr>
          <p:cNvPr id="47" name="Text Box 11">
            <a:extLst>
              <a:ext uri="{FF2B5EF4-FFF2-40B4-BE49-F238E27FC236}">
                <a16:creationId xmlns:a16="http://schemas.microsoft.com/office/drawing/2014/main" id="{333645E9-4A27-4569-8E0D-753722CEDE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6812" y="5072027"/>
            <a:ext cx="5384598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Arial" charset="0"/>
                <a:ea typeface="맑은 고딕" pitchFamily="50" charset="-127"/>
              </a:rPr>
              <a:t>사용자가 보고 싶은 </a:t>
            </a:r>
            <a:r>
              <a:rPr lang="ko-KR" altLang="en-US" sz="1400" dirty="0">
                <a:solidFill>
                  <a:srgbClr val="FF0000"/>
                </a:solidFill>
                <a:latin typeface="Arial" charset="0"/>
                <a:ea typeface="맑은 고딕" pitchFamily="50" charset="-127"/>
              </a:rPr>
              <a:t>파일타입</a:t>
            </a:r>
            <a:r>
              <a:rPr lang="ko-KR" altLang="en-US" sz="1400" dirty="0">
                <a:solidFill>
                  <a:schemeClr val="bg1"/>
                </a:solidFill>
                <a:latin typeface="Arial" charset="0"/>
                <a:ea typeface="맑은 고딕" pitchFamily="50" charset="-127"/>
              </a:rPr>
              <a:t>만 확인</a:t>
            </a:r>
            <a:endParaRPr lang="en-US" altLang="ko-KR" sz="1400" dirty="0">
              <a:solidFill>
                <a:schemeClr val="bg1"/>
              </a:solidFill>
              <a:latin typeface="Arial" charset="0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Arial" charset="0"/>
                <a:ea typeface="맑은 고딕" pitchFamily="50" charset="-127"/>
              </a:rPr>
              <a:t>파일 이름 </a:t>
            </a:r>
            <a:r>
              <a:rPr lang="ko-KR" altLang="en-US" sz="1400" dirty="0">
                <a:solidFill>
                  <a:srgbClr val="FF0000"/>
                </a:solidFill>
                <a:latin typeface="Arial" charset="0"/>
                <a:ea typeface="맑은 고딕" pitchFamily="50" charset="-127"/>
              </a:rPr>
              <a:t>검색 기능 </a:t>
            </a:r>
            <a:r>
              <a:rPr lang="ko-KR" altLang="en-US" sz="1400" dirty="0">
                <a:solidFill>
                  <a:schemeClr val="bg1"/>
                </a:solidFill>
                <a:latin typeface="Arial" charset="0"/>
                <a:ea typeface="맑은 고딕" pitchFamily="50" charset="-127"/>
              </a:rPr>
              <a:t>지원</a:t>
            </a:r>
            <a:endParaRPr lang="en-US" altLang="ko-KR" sz="1400" dirty="0">
              <a:solidFill>
                <a:schemeClr val="bg1"/>
              </a:solidFill>
              <a:latin typeface="Arial" charset="0"/>
              <a:ea typeface="맑은 고딕" pitchFamily="50" charset="-127"/>
            </a:endParaRPr>
          </a:p>
        </p:txBody>
      </p:sp>
      <p:grpSp>
        <p:nvGrpSpPr>
          <p:cNvPr id="48" name="그룹 54">
            <a:extLst>
              <a:ext uri="{FF2B5EF4-FFF2-40B4-BE49-F238E27FC236}">
                <a16:creationId xmlns:a16="http://schemas.microsoft.com/office/drawing/2014/main" id="{5F30A505-F261-4EFF-9528-8FB2DBA65E49}"/>
              </a:ext>
            </a:extLst>
          </p:cNvPr>
          <p:cNvGrpSpPr>
            <a:grpSpLocks/>
          </p:cNvGrpSpPr>
          <p:nvPr/>
        </p:nvGrpSpPr>
        <p:grpSpPr bwMode="auto">
          <a:xfrm>
            <a:off x="658253" y="994256"/>
            <a:ext cx="5147493" cy="5147493"/>
            <a:chOff x="1200188" y="2053892"/>
            <a:chExt cx="3744417" cy="3744417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A0299B16-1A0A-46E5-B16E-FB904CB82729}"/>
                </a:ext>
              </a:extLst>
            </p:cNvPr>
            <p:cNvSpPr/>
            <p:nvPr/>
          </p:nvSpPr>
          <p:spPr>
            <a:xfrm>
              <a:off x="1200188" y="2053892"/>
              <a:ext cx="1872208" cy="1872209"/>
            </a:xfrm>
            <a:prstGeom prst="rect">
              <a:avLst/>
            </a:prstGeom>
            <a:solidFill>
              <a:srgbClr val="5B6E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95690">
                <a:lnSpc>
                  <a:spcPct val="80000"/>
                </a:lnSpc>
                <a:defRPr/>
              </a:pPr>
              <a:endParaRPr lang="ko-KR" altLang="en-US" sz="1200" b="1"/>
            </a:p>
          </p:txBody>
        </p:sp>
        <p:sp>
          <p:nvSpPr>
            <p:cNvPr id="50" name="직사각형 3">
              <a:extLst>
                <a:ext uri="{FF2B5EF4-FFF2-40B4-BE49-F238E27FC236}">
                  <a16:creationId xmlns:a16="http://schemas.microsoft.com/office/drawing/2014/main" id="{A70D6160-E34D-47FF-A597-12DEB011CD27}"/>
                </a:ext>
              </a:extLst>
            </p:cNvPr>
            <p:cNvSpPr/>
            <p:nvPr/>
          </p:nvSpPr>
          <p:spPr>
            <a:xfrm rot="5400000">
              <a:off x="2844899" y="1838193"/>
              <a:ext cx="1872209" cy="2317089"/>
            </a:xfrm>
            <a:custGeom>
              <a:avLst/>
              <a:gdLst/>
              <a:ahLst/>
              <a:cxnLst/>
              <a:rect l="l" t="t" r="r" b="b"/>
              <a:pathLst>
                <a:path w="1296144" h="1604040">
                  <a:moveTo>
                    <a:pt x="0" y="0"/>
                  </a:moveTo>
                  <a:lnTo>
                    <a:pt x="1296144" y="0"/>
                  </a:lnTo>
                  <a:lnTo>
                    <a:pt x="1296144" y="1296144"/>
                  </a:lnTo>
                  <a:lnTo>
                    <a:pt x="826652" y="1296144"/>
                  </a:lnTo>
                  <a:lnTo>
                    <a:pt x="648072" y="1604040"/>
                  </a:lnTo>
                  <a:lnTo>
                    <a:pt x="469492" y="1296144"/>
                  </a:lnTo>
                  <a:lnTo>
                    <a:pt x="0" y="1296144"/>
                  </a:lnTo>
                  <a:close/>
                </a:path>
              </a:pathLst>
            </a:custGeom>
            <a:solidFill>
              <a:srgbClr val="B4C4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95690">
                <a:lnSpc>
                  <a:spcPct val="80000"/>
                </a:lnSpc>
                <a:defRPr/>
              </a:pPr>
              <a:endParaRPr lang="ko-KR" altLang="en-US" sz="1200" b="1"/>
            </a:p>
          </p:txBody>
        </p:sp>
        <p:sp>
          <p:nvSpPr>
            <p:cNvPr id="51" name="직사각형 3">
              <a:extLst>
                <a:ext uri="{FF2B5EF4-FFF2-40B4-BE49-F238E27FC236}">
                  <a16:creationId xmlns:a16="http://schemas.microsoft.com/office/drawing/2014/main" id="{5E557A8C-B742-4770-AEAB-A28690343B39}"/>
                </a:ext>
              </a:extLst>
            </p:cNvPr>
            <p:cNvSpPr/>
            <p:nvPr/>
          </p:nvSpPr>
          <p:spPr>
            <a:xfrm rot="10800000">
              <a:off x="3072396" y="3476164"/>
              <a:ext cx="1872209" cy="2317090"/>
            </a:xfrm>
            <a:custGeom>
              <a:avLst/>
              <a:gdLst/>
              <a:ahLst/>
              <a:cxnLst/>
              <a:rect l="l" t="t" r="r" b="b"/>
              <a:pathLst>
                <a:path w="1296144" h="1604040">
                  <a:moveTo>
                    <a:pt x="0" y="0"/>
                  </a:moveTo>
                  <a:lnTo>
                    <a:pt x="1296144" y="0"/>
                  </a:lnTo>
                  <a:lnTo>
                    <a:pt x="1296144" y="1296144"/>
                  </a:lnTo>
                  <a:lnTo>
                    <a:pt x="826652" y="1296144"/>
                  </a:lnTo>
                  <a:lnTo>
                    <a:pt x="648072" y="1604040"/>
                  </a:lnTo>
                  <a:lnTo>
                    <a:pt x="469492" y="1296144"/>
                  </a:lnTo>
                  <a:lnTo>
                    <a:pt x="0" y="1296144"/>
                  </a:lnTo>
                  <a:close/>
                </a:path>
              </a:pathLst>
            </a:custGeom>
            <a:solidFill>
              <a:srgbClr val="5B6E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95690">
                <a:lnSpc>
                  <a:spcPct val="80000"/>
                </a:lnSpc>
                <a:defRPr/>
              </a:pPr>
              <a:endParaRPr lang="ko-KR" altLang="en-US" sz="1200" b="1"/>
            </a:p>
          </p:txBody>
        </p:sp>
        <p:sp>
          <p:nvSpPr>
            <p:cNvPr id="52" name="직사각형 3">
              <a:extLst>
                <a:ext uri="{FF2B5EF4-FFF2-40B4-BE49-F238E27FC236}">
                  <a16:creationId xmlns:a16="http://schemas.microsoft.com/office/drawing/2014/main" id="{0DC8FE04-F3DC-45A3-A761-2C858FCDC3A5}"/>
                </a:ext>
              </a:extLst>
            </p:cNvPr>
            <p:cNvSpPr/>
            <p:nvPr/>
          </p:nvSpPr>
          <p:spPr>
            <a:xfrm rot="16200000">
              <a:off x="1422629" y="3703660"/>
              <a:ext cx="1872208" cy="2317089"/>
            </a:xfrm>
            <a:custGeom>
              <a:avLst/>
              <a:gdLst/>
              <a:ahLst/>
              <a:cxnLst/>
              <a:rect l="l" t="t" r="r" b="b"/>
              <a:pathLst>
                <a:path w="1296144" h="1604040">
                  <a:moveTo>
                    <a:pt x="0" y="0"/>
                  </a:moveTo>
                  <a:lnTo>
                    <a:pt x="1296144" y="0"/>
                  </a:lnTo>
                  <a:lnTo>
                    <a:pt x="1296144" y="1296144"/>
                  </a:lnTo>
                  <a:lnTo>
                    <a:pt x="826652" y="1296144"/>
                  </a:lnTo>
                  <a:lnTo>
                    <a:pt x="648072" y="1604040"/>
                  </a:lnTo>
                  <a:lnTo>
                    <a:pt x="469492" y="1296144"/>
                  </a:lnTo>
                  <a:lnTo>
                    <a:pt x="0" y="129614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95690">
                <a:lnSpc>
                  <a:spcPct val="80000"/>
                </a:lnSpc>
                <a:defRPr/>
              </a:pPr>
              <a:endParaRPr lang="ko-KR" altLang="en-US" sz="1200" b="1"/>
            </a:p>
          </p:txBody>
        </p:sp>
        <p:sp>
          <p:nvSpPr>
            <p:cNvPr id="53" name="TextBox 46">
              <a:extLst>
                <a:ext uri="{FF2B5EF4-FFF2-40B4-BE49-F238E27FC236}">
                  <a16:creationId xmlns:a16="http://schemas.microsoft.com/office/drawing/2014/main" id="{7442DD06-598F-42E2-BCA2-CC750A4C1E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1640" y="2546587"/>
              <a:ext cx="1378100" cy="873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데이터 베이스를</a:t>
              </a:r>
              <a:endParaRPr lang="en-US" altLang="ko-KR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이용한 원격</a:t>
              </a:r>
              <a:endParaRPr lang="en-US" altLang="ko-KR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자료 관리</a:t>
              </a:r>
              <a:endParaRPr lang="en-US" altLang="ko-KR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(</a:t>
              </a:r>
              <a:r>
                <a:rPr lang="ko-KR" altLang="en-US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저장소</a:t>
              </a:r>
              <a:r>
                <a:rPr lang="en-US" altLang="ko-KR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)</a:t>
              </a:r>
            </a:p>
          </p:txBody>
        </p:sp>
        <p:sp>
          <p:nvSpPr>
            <p:cNvPr id="54" name="TextBox 47">
              <a:extLst>
                <a:ext uri="{FF2B5EF4-FFF2-40B4-BE49-F238E27FC236}">
                  <a16:creationId xmlns:a16="http://schemas.microsoft.com/office/drawing/2014/main" id="{657B2B23-0F5F-4475-AB14-C76E5CF85A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2846" y="4620288"/>
              <a:ext cx="1146894" cy="4701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미리보기</a:t>
              </a:r>
              <a:endParaRPr lang="en-US" altLang="ko-KR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음악 재생</a:t>
              </a:r>
            </a:p>
          </p:txBody>
        </p:sp>
        <p:sp>
          <p:nvSpPr>
            <p:cNvPr id="55" name="TextBox 48">
              <a:extLst>
                <a:ext uri="{FF2B5EF4-FFF2-40B4-BE49-F238E27FC236}">
                  <a16:creationId xmlns:a16="http://schemas.microsoft.com/office/drawing/2014/main" id="{8442AF53-424B-4278-A6D0-E59056F501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9872" y="2748081"/>
              <a:ext cx="1146894" cy="4701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사진 앨범</a:t>
              </a:r>
              <a:endParaRPr lang="en-US" altLang="ko-KR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사진 편집</a:t>
              </a:r>
            </a:p>
          </p:txBody>
        </p:sp>
        <p:sp>
          <p:nvSpPr>
            <p:cNvPr id="56" name="TextBox 49">
              <a:extLst>
                <a:ext uri="{FF2B5EF4-FFF2-40B4-BE49-F238E27FC236}">
                  <a16:creationId xmlns:a16="http://schemas.microsoft.com/office/drawing/2014/main" id="{AB2A1461-A419-472C-8012-2C3A00008B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9872" y="4553123"/>
              <a:ext cx="1146894" cy="604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파일 </a:t>
              </a:r>
              <a:r>
                <a:rPr lang="ko-KR" altLang="en-US" sz="1600" dirty="0" err="1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확장자별</a:t>
              </a:r>
              <a:endParaRPr lang="en-US" altLang="ko-KR" sz="1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뷰어 기능</a:t>
              </a:r>
              <a:endParaRPr lang="en-US" altLang="ko-KR" sz="1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파일 검색</a:t>
              </a:r>
            </a:p>
          </p:txBody>
        </p:sp>
        <p:sp>
          <p:nvSpPr>
            <p:cNvPr id="57" name="직사각형 50">
              <a:extLst>
                <a:ext uri="{FF2B5EF4-FFF2-40B4-BE49-F238E27FC236}">
                  <a16:creationId xmlns:a16="http://schemas.microsoft.com/office/drawing/2014/main" id="{65E57EB4-5435-4BC3-9ECF-C944C9391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1640" y="2204864"/>
              <a:ext cx="262980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ko-KR" sz="150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A</a:t>
              </a:r>
              <a:endParaRPr lang="ko-KR" altLang="en-US" sz="15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8" name="직사각형 51">
              <a:extLst>
                <a:ext uri="{FF2B5EF4-FFF2-40B4-BE49-F238E27FC236}">
                  <a16:creationId xmlns:a16="http://schemas.microsoft.com/office/drawing/2014/main" id="{89699168-FA6C-42BA-BA6F-36525D53A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8092" y="2204864"/>
              <a:ext cx="262980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ko-KR" sz="150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B</a:t>
              </a:r>
              <a:endParaRPr lang="ko-KR" altLang="en-US" sz="15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9" name="직사각형 52">
              <a:extLst>
                <a:ext uri="{FF2B5EF4-FFF2-40B4-BE49-F238E27FC236}">
                  <a16:creationId xmlns:a16="http://schemas.microsoft.com/office/drawing/2014/main" id="{77914C68-0DB5-46E4-AA0A-CD26D2CAA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1640" y="5301208"/>
              <a:ext cx="262980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ko-KR" sz="150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D</a:t>
              </a:r>
              <a:endParaRPr lang="ko-KR" altLang="en-US" sz="15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0" name="직사각형 53">
              <a:extLst>
                <a:ext uri="{FF2B5EF4-FFF2-40B4-BE49-F238E27FC236}">
                  <a16:creationId xmlns:a16="http://schemas.microsoft.com/office/drawing/2014/main" id="{F3A27734-1629-45F9-A27E-8A6A124753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8092" y="5301208"/>
              <a:ext cx="262980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ko-KR" sz="150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C</a:t>
              </a:r>
              <a:endParaRPr lang="ko-KR" altLang="en-US" sz="15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2541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7381" y="86954"/>
            <a:ext cx="10657184" cy="796908"/>
          </a:xfrm>
        </p:spPr>
        <p:txBody>
          <a:bodyPr/>
          <a:lstStyle/>
          <a:p>
            <a:r>
              <a:rPr lang="ko-KR" altLang="en-US" dirty="0"/>
              <a:t>요구사항 분석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866A88F-A901-47DE-9E97-F13EE3E666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237171"/>
              </p:ext>
            </p:extLst>
          </p:nvPr>
        </p:nvGraphicFramePr>
        <p:xfrm>
          <a:off x="527381" y="703640"/>
          <a:ext cx="10825202" cy="5926710"/>
        </p:xfrm>
        <a:graphic>
          <a:graphicData uri="http://schemas.openxmlformats.org/drawingml/2006/table">
            <a:tbl>
              <a:tblPr/>
              <a:tblGrid>
                <a:gridCol w="4675795">
                  <a:extLst>
                    <a:ext uri="{9D8B030D-6E8A-4147-A177-3AD203B41FA5}">
                      <a16:colId xmlns:a16="http://schemas.microsoft.com/office/drawing/2014/main" val="3201918575"/>
                    </a:ext>
                  </a:extLst>
                </a:gridCol>
                <a:gridCol w="4675795">
                  <a:extLst>
                    <a:ext uri="{9D8B030D-6E8A-4147-A177-3AD203B41FA5}">
                      <a16:colId xmlns:a16="http://schemas.microsoft.com/office/drawing/2014/main" val="3978344169"/>
                    </a:ext>
                  </a:extLst>
                </a:gridCol>
                <a:gridCol w="1473612">
                  <a:extLst>
                    <a:ext uri="{9D8B030D-6E8A-4147-A177-3AD203B41FA5}">
                      <a16:colId xmlns:a16="http://schemas.microsoft.com/office/drawing/2014/main" val="124702910"/>
                    </a:ext>
                  </a:extLst>
                </a:gridCol>
              </a:tblGrid>
              <a:tr h="2646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5F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구현 범위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5F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완료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5F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23215"/>
                  </a:ext>
                </a:extLst>
              </a:tr>
              <a:tr h="264623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메인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파일 </a:t>
                      </a:r>
                      <a:r>
                        <a:rPr lang="ko-KR" altLang="en-US" sz="900" b="1" kern="0" spc="0" dirty="0" err="1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확장자별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 분류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원하는 확장자를 가진 파일만 보기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O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031624"/>
                  </a:ext>
                </a:extLst>
              </a:tr>
              <a:tr h="2646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파일 이름을 검색하여 원하는 파일 찾기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O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991818"/>
                  </a:ext>
                </a:extLst>
              </a:tr>
              <a:tr h="2646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기본적인 파일 정렬 순서는 수정한 시간순 정렬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O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141673"/>
                  </a:ext>
                </a:extLst>
              </a:tr>
              <a:tr h="2646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폴더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디렉토리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추가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삭제 기능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O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814218"/>
                  </a:ext>
                </a:extLst>
              </a:tr>
              <a:tr h="2646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파일 미리보기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O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15793"/>
                  </a:ext>
                </a:extLst>
              </a:tr>
              <a:tr h="2646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파일 업로드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다운로드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삭제 가능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원격 저장소 기능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O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058702"/>
                  </a:ext>
                </a:extLst>
              </a:tr>
              <a:tr h="264623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앨범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선택한 앨범의 이미지를 슬라이드 형식으로 보여줌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O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464021"/>
                  </a:ext>
                </a:extLst>
              </a:tr>
              <a:tr h="2646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앨범 추가 및 관리 기능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O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253050"/>
                  </a:ext>
                </a:extLst>
              </a:tr>
              <a:tr h="2646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카테고리별 앨범 분류 기능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O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391119"/>
                  </a:ext>
                </a:extLst>
              </a:tr>
              <a:tr h="2646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이미지 그룹화 기능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O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342442"/>
                  </a:ext>
                </a:extLst>
              </a:tr>
              <a:tr h="264623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사진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편집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이미지 회전 기능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O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830561"/>
                  </a:ext>
                </a:extLst>
              </a:tr>
              <a:tr h="2646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이미지 축소</a:t>
                      </a:r>
                      <a:r>
                        <a:rPr lang="en-US" altLang="ko-KR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확대 기능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O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334728"/>
                  </a:ext>
                </a:extLst>
              </a:tr>
              <a:tr h="2646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이미지 클리핑 기능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O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889880"/>
                  </a:ext>
                </a:extLst>
              </a:tr>
              <a:tr h="2646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이미지 명도 및 채도 조절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O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860729"/>
                  </a:ext>
                </a:extLst>
              </a:tr>
              <a:tr h="2646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수정된 이미지 로컬 저장소에 저장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O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4744744"/>
                  </a:ext>
                </a:extLst>
              </a:tr>
              <a:tr h="264623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특수 기능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파일 드래그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&amp;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드롭 기능으로 간편한 파일 업로드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O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815097"/>
                  </a:ext>
                </a:extLst>
              </a:tr>
              <a:tr h="2646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사진 미리보기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포토 프리뷰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기능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O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557980"/>
                  </a:ext>
                </a:extLst>
              </a:tr>
              <a:tr h="2646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MP3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플레이어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음악파일 재생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구현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O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756082"/>
                  </a:ext>
                </a:extLst>
              </a:tr>
              <a:tr h="2646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자료 </a:t>
                      </a:r>
                      <a:r>
                        <a:rPr lang="ko-KR" altLang="en-US" sz="900" b="1" kern="0" spc="0" dirty="0" err="1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즐겨찾기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kern="0" spc="0" dirty="0" err="1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북마크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기능 구현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O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604431"/>
                  </a:ext>
                </a:extLst>
              </a:tr>
              <a:tr h="26462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데이터베이스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데이터베이스 연동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O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390764"/>
                  </a:ext>
                </a:extLst>
              </a:tr>
              <a:tr h="2646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파일 객체화 및 카테고리 정렬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O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190" marR="51190" marT="14152" marB="14152" anchor="ctr">
                    <a:lnL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3C78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F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083630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13FF0521-7283-44B3-8D9E-CAA1C8A27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8713" y="9794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065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606799" y="980728"/>
            <a:ext cx="7652373" cy="1398251"/>
            <a:chOff x="959459" y="1556792"/>
            <a:chExt cx="5599297" cy="1398251"/>
          </a:xfrm>
        </p:grpSpPr>
        <p:grpSp>
          <p:nvGrpSpPr>
            <p:cNvPr id="2" name="그룹 1"/>
            <p:cNvGrpSpPr/>
            <p:nvPr/>
          </p:nvGrpSpPr>
          <p:grpSpPr>
            <a:xfrm>
              <a:off x="959459" y="1641124"/>
              <a:ext cx="5599297" cy="1313919"/>
              <a:chOff x="1397388" y="2784058"/>
              <a:chExt cx="2886579" cy="1313919"/>
            </a:xfrm>
          </p:grpSpPr>
          <p:sp>
            <p:nvSpPr>
              <p:cNvPr id="20" name="Text Box 5"/>
              <p:cNvSpPr txBox="1">
                <a:spLocks noChangeArrowheads="1"/>
              </p:cNvSpPr>
              <p:nvPr/>
            </p:nvSpPr>
            <p:spPr bwMode="auto">
              <a:xfrm>
                <a:off x="1397388" y="3198934"/>
                <a:ext cx="2880320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3200" b="1" dirty="0">
                    <a:solidFill>
                      <a:srgbClr val="FF3B3B"/>
                    </a:solidFill>
                    <a:latin typeface="Noto Sans" panose="020B0502040504020204" pitchFamily="34" charset="0"/>
                    <a:ea typeface="맑은 고딕" panose="020B0503020000020004" pitchFamily="50" charset="-127"/>
                    <a:cs typeface="굴림" pitchFamily="50" charset="-127"/>
                  </a:rPr>
                  <a:t>프로젝트 수행 일정 </a:t>
                </a:r>
                <a:r>
                  <a:rPr kumimoji="1" lang="en-US" altLang="ko-KR" sz="3200" b="1" dirty="0">
                    <a:solidFill>
                      <a:srgbClr val="FF3B3B"/>
                    </a:solidFill>
                    <a:latin typeface="Noto Sans" panose="020B0502040504020204" pitchFamily="34" charset="0"/>
                    <a:ea typeface="맑은 고딕" panose="020B0503020000020004" pitchFamily="50" charset="-127"/>
                    <a:cs typeface="굴림" pitchFamily="50" charset="-127"/>
                  </a:rPr>
                  <a:t>&amp; </a:t>
                </a:r>
                <a:r>
                  <a:rPr kumimoji="1" lang="ko-KR" altLang="en-US" sz="3200" b="1" dirty="0">
                    <a:solidFill>
                      <a:srgbClr val="FF3B3B"/>
                    </a:solidFill>
                    <a:latin typeface="Noto Sans" panose="020B0502040504020204" pitchFamily="34" charset="0"/>
                    <a:ea typeface="맑은 고딕" panose="020B0503020000020004" pitchFamily="50" charset="-127"/>
                    <a:cs typeface="굴림" pitchFamily="50" charset="-127"/>
                  </a:rPr>
                  <a:t>클래스 다이어그램</a:t>
                </a:r>
                <a:endParaRPr kumimoji="1" lang="en-US" altLang="ko-KR" sz="3200" b="1" dirty="0">
                  <a:solidFill>
                    <a:srgbClr val="FF3B3B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굴림" pitchFamily="50" charset="-127"/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1403647" y="3728645"/>
                <a:ext cx="288032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dirty="0">
                    <a:solidFill>
                      <a:schemeClr val="bg1"/>
                    </a:solidFill>
                    <a:latin typeface="Noto Sans" panose="020B0502040504020204" pitchFamily="34" charset="0"/>
                    <a:cs typeface="굴림" pitchFamily="50" charset="-127"/>
                  </a:rPr>
                  <a:t>팀원 별 담당 분야</a:t>
                </a:r>
                <a:r>
                  <a:rPr lang="en-US" altLang="ko-KR" dirty="0">
                    <a:solidFill>
                      <a:schemeClr val="bg1"/>
                    </a:solidFill>
                    <a:latin typeface="Noto Sans" panose="020B0502040504020204" pitchFamily="34" charset="0"/>
                    <a:cs typeface="굴림" pitchFamily="50" charset="-127"/>
                  </a:rPr>
                  <a:t>, </a:t>
                </a:r>
                <a:r>
                  <a:rPr lang="ko-KR" altLang="en-US" dirty="0">
                    <a:solidFill>
                      <a:schemeClr val="bg1"/>
                    </a:solidFill>
                    <a:latin typeface="Noto Sans" panose="020B0502040504020204" pitchFamily="34" charset="0"/>
                    <a:cs typeface="굴림" pitchFamily="50" charset="-127"/>
                  </a:rPr>
                  <a:t>기능별 구현 일정</a:t>
                </a:r>
                <a:r>
                  <a:rPr lang="en-US" altLang="ko-KR" dirty="0">
                    <a:solidFill>
                      <a:schemeClr val="bg1"/>
                    </a:solidFill>
                    <a:latin typeface="Noto Sans" panose="020B0502040504020204" pitchFamily="34" charset="0"/>
                    <a:cs typeface="굴림" pitchFamily="50" charset="-127"/>
                  </a:rPr>
                  <a:t>, </a:t>
                </a:r>
                <a:r>
                  <a:rPr lang="ko-KR" altLang="en-US" dirty="0">
                    <a:solidFill>
                      <a:schemeClr val="bg1"/>
                    </a:solidFill>
                    <a:latin typeface="Noto Sans" panose="020B0502040504020204" pitchFamily="34" charset="0"/>
                    <a:cs typeface="굴림" pitchFamily="50" charset="-127"/>
                  </a:rPr>
                  <a:t>클래스 다이어그램</a:t>
                </a:r>
                <a:endParaRPr lang="en-US" altLang="ko-KR" dirty="0">
                  <a:solidFill>
                    <a:schemeClr val="bg1"/>
                  </a:solidFill>
                  <a:latin typeface="Noto Sans" panose="020B0502040504020204" pitchFamily="34" charset="0"/>
                  <a:cs typeface="굴림" pitchFamily="50" charset="-127"/>
                </a:endParaRPr>
              </a:p>
            </p:txBody>
          </p:sp>
          <p:sp>
            <p:nvSpPr>
              <p:cNvPr id="19" name="Text Box 4"/>
              <p:cNvSpPr txBox="1">
                <a:spLocks noChangeArrowheads="1"/>
              </p:cNvSpPr>
              <p:nvPr/>
            </p:nvSpPr>
            <p:spPr bwMode="auto">
              <a:xfrm>
                <a:off x="1545427" y="2784058"/>
                <a:ext cx="303683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3600" b="1" dirty="0">
                    <a:solidFill>
                      <a:schemeClr val="bg1">
                        <a:lumMod val="95000"/>
                      </a:schemeClr>
                    </a:solidFill>
                    <a:latin typeface="Noto Sans" panose="020B0502040504020204" pitchFamily="34" charset="0"/>
                    <a:ea typeface="맑은 고딕" panose="020B0503020000020004" pitchFamily="50" charset="-127"/>
                    <a:cs typeface="굴림" pitchFamily="50" charset="-127"/>
                  </a:rPr>
                  <a:t>03</a:t>
                </a:r>
                <a:endParaRPr kumimoji="1" lang="ko-KR" altLang="ko-KR" sz="3600" b="1" dirty="0">
                  <a:solidFill>
                    <a:schemeClr val="bg1">
                      <a:lumMod val="9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굴림" pitchFamily="50" charset="-127"/>
                </a:endParaRPr>
              </a:p>
            </p:txBody>
          </p:sp>
        </p:grpSp>
        <p:sp>
          <p:nvSpPr>
            <p:cNvPr id="7" name="직각 삼각형 6"/>
            <p:cNvSpPr/>
            <p:nvPr/>
          </p:nvSpPr>
          <p:spPr>
            <a:xfrm rot="5400000">
              <a:off x="1065908" y="1530426"/>
              <a:ext cx="414875" cy="467608"/>
            </a:xfrm>
            <a:prstGeom prst="rtTriangle">
              <a:avLst/>
            </a:prstGeom>
            <a:solidFill>
              <a:srgbClr val="FF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1009399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7381" y="86954"/>
            <a:ext cx="10657184" cy="796908"/>
          </a:xfrm>
        </p:spPr>
        <p:txBody>
          <a:bodyPr/>
          <a:lstStyle/>
          <a:p>
            <a:r>
              <a:rPr lang="ko-KR" altLang="en-US" dirty="0"/>
              <a:t>팀원 별 담당 분야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49CC704-A892-4657-BB35-82E0697673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010646"/>
              </p:ext>
            </p:extLst>
          </p:nvPr>
        </p:nvGraphicFramePr>
        <p:xfrm>
          <a:off x="839416" y="929661"/>
          <a:ext cx="9793087" cy="5467512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3917885">
                  <a:extLst>
                    <a:ext uri="{9D8B030D-6E8A-4147-A177-3AD203B41FA5}">
                      <a16:colId xmlns:a16="http://schemas.microsoft.com/office/drawing/2014/main" val="813515307"/>
                    </a:ext>
                  </a:extLst>
                </a:gridCol>
                <a:gridCol w="3917885">
                  <a:extLst>
                    <a:ext uri="{9D8B030D-6E8A-4147-A177-3AD203B41FA5}">
                      <a16:colId xmlns:a16="http://schemas.microsoft.com/office/drawing/2014/main" val="1088790021"/>
                    </a:ext>
                  </a:extLst>
                </a:gridCol>
                <a:gridCol w="1957317">
                  <a:extLst>
                    <a:ext uri="{9D8B030D-6E8A-4147-A177-3AD203B41FA5}">
                      <a16:colId xmlns:a16="http://schemas.microsoft.com/office/drawing/2014/main" val="1149667294"/>
                    </a:ext>
                  </a:extLst>
                </a:gridCol>
              </a:tblGrid>
              <a:tr h="34124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bg1"/>
                          </a:solidFill>
                          <a:effectLst/>
                        </a:rPr>
                        <a:t>책임</a:t>
                      </a:r>
                    </a:p>
                  </a:txBody>
                  <a:tcPr marL="23762" marR="23762" marT="17351" marB="1735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bg1"/>
                          </a:solidFill>
                          <a:effectLst/>
                        </a:rPr>
                        <a:t>역할</a:t>
                      </a:r>
                    </a:p>
                  </a:txBody>
                  <a:tcPr marL="23762" marR="23762" marT="17351" marB="1735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chemeClr val="bg1"/>
                          </a:solidFill>
                          <a:effectLst/>
                        </a:rPr>
                        <a:t>담당자명</a:t>
                      </a:r>
                    </a:p>
                  </a:txBody>
                  <a:tcPr marL="23762" marR="23762" marT="17351" marB="17351" anchor="ctr"/>
                </a:tc>
                <a:extLst>
                  <a:ext uri="{0D108BD9-81ED-4DB2-BD59-A6C34878D82A}">
                    <a16:rowId xmlns:a16="http://schemas.microsoft.com/office/drawing/2014/main" val="2247138583"/>
                  </a:ext>
                </a:extLst>
              </a:tr>
              <a:tr h="64778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bg1"/>
                          </a:solidFill>
                          <a:effectLst/>
                        </a:rPr>
                        <a:t>팀장</a:t>
                      </a:r>
                    </a:p>
                  </a:txBody>
                  <a:tcPr marL="23810" marR="23810" marT="17351" marB="1735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bg1"/>
                          </a:solidFill>
                          <a:effectLst/>
                        </a:rPr>
                        <a:t>프로젝트 총괄 책임자</a:t>
                      </a: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bg1"/>
                          </a:solidFill>
                          <a:effectLst/>
                        </a:rPr>
                        <a:t>프로젝트 일정 및 인력관리</a:t>
                      </a:r>
                    </a:p>
                  </a:txBody>
                  <a:tcPr marL="23810" marR="23810" marT="17351" marB="1735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chemeClr val="bg1"/>
                          </a:solidFill>
                          <a:effectLst/>
                        </a:rPr>
                        <a:t>변동건</a:t>
                      </a:r>
                      <a:endParaRPr lang="ko-KR" altLang="en-US" sz="16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3810" marR="23810" marT="17351" marB="17351" anchor="ctr"/>
                </a:tc>
                <a:extLst>
                  <a:ext uri="{0D108BD9-81ED-4DB2-BD59-A6C34878D82A}">
                    <a16:rowId xmlns:a16="http://schemas.microsoft.com/office/drawing/2014/main" val="1627968354"/>
                  </a:ext>
                </a:extLst>
              </a:tr>
              <a:tr h="647783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chemeClr val="bg1"/>
                          </a:solidFill>
                          <a:effectLst/>
                        </a:rPr>
                        <a:t>디자인</a:t>
                      </a:r>
                    </a:p>
                  </a:txBody>
                  <a:tcPr marL="23810" marR="23810" marT="17351" marB="1735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chemeClr val="bg1"/>
                          </a:solidFill>
                          <a:effectLst/>
                        </a:rPr>
                        <a:t>외부 </a:t>
                      </a:r>
                      <a:r>
                        <a:rPr lang="en-US" sz="1600" kern="0" spc="0">
                          <a:solidFill>
                            <a:schemeClr val="bg1"/>
                          </a:solidFill>
                          <a:effectLst/>
                        </a:rPr>
                        <a:t>GUI </a:t>
                      </a:r>
                      <a:r>
                        <a:rPr lang="ko-KR" altLang="en-US" sz="1600" kern="0" spc="0">
                          <a:solidFill>
                            <a:schemeClr val="bg1"/>
                          </a:solidFill>
                          <a:effectLst/>
                        </a:rPr>
                        <a:t>정의</a:t>
                      </a:r>
                    </a:p>
                  </a:txBody>
                  <a:tcPr marL="23810" marR="23810" marT="17351" marB="1735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chemeClr val="bg1"/>
                          </a:solidFill>
                          <a:effectLst/>
                        </a:rPr>
                        <a:t>변동건</a:t>
                      </a:r>
                      <a:endParaRPr lang="ko-KR" altLang="en-US" sz="16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bg1"/>
                          </a:solidFill>
                          <a:effectLst/>
                        </a:rPr>
                        <a:t>신민석</a:t>
                      </a:r>
                    </a:p>
                  </a:txBody>
                  <a:tcPr marL="23810" marR="23810" marT="17351" marB="17351" anchor="ctr"/>
                </a:tc>
                <a:extLst>
                  <a:ext uri="{0D108BD9-81ED-4DB2-BD59-A6C34878D82A}">
                    <a16:rowId xmlns:a16="http://schemas.microsoft.com/office/drawing/2014/main" val="2085096317"/>
                  </a:ext>
                </a:extLst>
              </a:tr>
              <a:tr h="6477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chemeClr val="bg1"/>
                          </a:solidFill>
                          <a:effectLst/>
                        </a:rPr>
                        <a:t>앨범 내부 </a:t>
                      </a:r>
                      <a:r>
                        <a:rPr lang="en-US" altLang="ko-KR" sz="1600" kern="0" spc="0">
                          <a:solidFill>
                            <a:schemeClr val="bg1"/>
                          </a:solidFill>
                          <a:effectLst/>
                        </a:rPr>
                        <a:t>GUI </a:t>
                      </a:r>
                      <a:r>
                        <a:rPr lang="ko-KR" altLang="en-US" sz="1600" kern="0" spc="0">
                          <a:solidFill>
                            <a:schemeClr val="bg1"/>
                          </a:solidFill>
                          <a:effectLst/>
                        </a:rPr>
                        <a:t>구성</a:t>
                      </a:r>
                    </a:p>
                  </a:txBody>
                  <a:tcPr marL="23810" marR="23810" marT="17351" marB="1735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bg1"/>
                          </a:solidFill>
                          <a:effectLst/>
                        </a:rPr>
                        <a:t>고아라</a:t>
                      </a: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chemeClr val="bg1"/>
                          </a:solidFill>
                          <a:effectLst/>
                        </a:rPr>
                        <a:t>황길성</a:t>
                      </a:r>
                      <a:endParaRPr lang="ko-KR" altLang="en-US" sz="16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3810" marR="23810" marT="17351" marB="17351" anchor="ctr"/>
                </a:tc>
                <a:extLst>
                  <a:ext uri="{0D108BD9-81ED-4DB2-BD59-A6C34878D82A}">
                    <a16:rowId xmlns:a16="http://schemas.microsoft.com/office/drawing/2014/main" val="1545749951"/>
                  </a:ext>
                </a:extLst>
              </a:tr>
              <a:tr h="3412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chemeClr val="bg1"/>
                          </a:solidFill>
                          <a:effectLst/>
                        </a:rPr>
                        <a:t>사진 편집기 </a:t>
                      </a:r>
                      <a:r>
                        <a:rPr lang="en-US" altLang="ko-KR" sz="1600" kern="0" spc="0">
                          <a:solidFill>
                            <a:schemeClr val="bg1"/>
                          </a:solidFill>
                          <a:effectLst/>
                        </a:rPr>
                        <a:t>GUI </a:t>
                      </a:r>
                      <a:r>
                        <a:rPr lang="ko-KR" altLang="en-US" sz="1600" kern="0" spc="0">
                          <a:solidFill>
                            <a:schemeClr val="bg1"/>
                          </a:solidFill>
                          <a:effectLst/>
                        </a:rPr>
                        <a:t>구성</a:t>
                      </a:r>
                    </a:p>
                  </a:txBody>
                  <a:tcPr marL="23810" marR="23810" marT="17351" marB="1735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chemeClr val="bg1"/>
                          </a:solidFill>
                          <a:effectLst/>
                        </a:rPr>
                        <a:t>황길성</a:t>
                      </a:r>
                      <a:endParaRPr lang="ko-KR" altLang="en-US" sz="16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3810" marR="23810" marT="17351" marB="17351" anchor="ctr"/>
                </a:tc>
                <a:extLst>
                  <a:ext uri="{0D108BD9-81ED-4DB2-BD59-A6C34878D82A}">
                    <a16:rowId xmlns:a16="http://schemas.microsoft.com/office/drawing/2014/main" val="4258380524"/>
                  </a:ext>
                </a:extLst>
              </a:tr>
              <a:tr h="6477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bg1"/>
                          </a:solidFill>
                          <a:effectLst/>
                        </a:rPr>
                        <a:t>앨범 슬라이드 </a:t>
                      </a:r>
                      <a:r>
                        <a:rPr lang="en-US" altLang="ko-KR" sz="1600" kern="0" spc="0" dirty="0">
                          <a:solidFill>
                            <a:schemeClr val="bg1"/>
                          </a:solidFill>
                          <a:effectLst/>
                        </a:rPr>
                        <a:t>GUI </a:t>
                      </a:r>
                      <a:r>
                        <a:rPr lang="ko-KR" altLang="en-US" sz="1600" kern="0" spc="0" dirty="0">
                          <a:solidFill>
                            <a:schemeClr val="bg1"/>
                          </a:solidFill>
                          <a:effectLst/>
                        </a:rPr>
                        <a:t>구성</a:t>
                      </a: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bg1"/>
                          </a:solidFill>
                          <a:effectLst/>
                        </a:rPr>
                        <a:t>포토 프리뷰 및 뮤직 플레이어 </a:t>
                      </a:r>
                      <a:r>
                        <a:rPr lang="en-US" altLang="ko-KR" sz="1600" kern="0" spc="0" dirty="0">
                          <a:solidFill>
                            <a:schemeClr val="bg1"/>
                          </a:solidFill>
                          <a:effectLst/>
                        </a:rPr>
                        <a:t>GUI</a:t>
                      </a:r>
                      <a:r>
                        <a:rPr lang="ko-KR" altLang="en-US" sz="1600" kern="0" spc="0" dirty="0">
                          <a:solidFill>
                            <a:schemeClr val="bg1"/>
                          </a:solidFill>
                          <a:effectLst/>
                        </a:rPr>
                        <a:t>구성</a:t>
                      </a:r>
                    </a:p>
                  </a:txBody>
                  <a:tcPr marL="23810" marR="23810" marT="17351" marB="1735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bg1"/>
                          </a:solidFill>
                          <a:effectLst/>
                        </a:rPr>
                        <a:t>문성철</a:t>
                      </a:r>
                    </a:p>
                  </a:txBody>
                  <a:tcPr marL="23810" marR="23810" marT="17351" marB="17351" anchor="ctr"/>
                </a:tc>
                <a:extLst>
                  <a:ext uri="{0D108BD9-81ED-4DB2-BD59-A6C34878D82A}">
                    <a16:rowId xmlns:a16="http://schemas.microsoft.com/office/drawing/2014/main" val="1521263931"/>
                  </a:ext>
                </a:extLst>
              </a:tr>
              <a:tr h="341243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chemeClr val="bg1"/>
                          </a:solidFill>
                          <a:effectLst/>
                        </a:rPr>
                        <a:t>개발팀</a:t>
                      </a:r>
                    </a:p>
                  </a:txBody>
                  <a:tcPr marL="23810" marR="23810" marT="17351" marB="1735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chemeClr val="bg1"/>
                          </a:solidFill>
                          <a:effectLst/>
                        </a:rPr>
                        <a:t>메인화면 내부동작 정의 및 구현</a:t>
                      </a:r>
                    </a:p>
                  </a:txBody>
                  <a:tcPr marL="23810" marR="23810" marT="17351" marB="1735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bg1"/>
                          </a:solidFill>
                          <a:effectLst/>
                        </a:rPr>
                        <a:t>신민석</a:t>
                      </a:r>
                    </a:p>
                  </a:txBody>
                  <a:tcPr marL="23810" marR="23810" marT="17351" marB="17351" anchor="ctr"/>
                </a:tc>
                <a:extLst>
                  <a:ext uri="{0D108BD9-81ED-4DB2-BD59-A6C34878D82A}">
                    <a16:rowId xmlns:a16="http://schemas.microsoft.com/office/drawing/2014/main" val="995972357"/>
                  </a:ext>
                </a:extLst>
              </a:tr>
              <a:tr h="3412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chemeClr val="bg1"/>
                          </a:solidFill>
                          <a:effectLst/>
                        </a:rPr>
                        <a:t>DB </a:t>
                      </a:r>
                      <a:r>
                        <a:rPr lang="ko-KR" altLang="en-US" sz="1600" kern="0" spc="0" dirty="0">
                          <a:solidFill>
                            <a:schemeClr val="bg1"/>
                          </a:solidFill>
                          <a:effectLst/>
                        </a:rPr>
                        <a:t>및 파일 관리 시스템 내부 </a:t>
                      </a:r>
                      <a:r>
                        <a:rPr lang="en-US" altLang="ko-KR" sz="1600" kern="0" spc="0" dirty="0">
                          <a:solidFill>
                            <a:schemeClr val="bg1"/>
                          </a:solidFill>
                          <a:effectLst/>
                        </a:rPr>
                        <a:t>Logic</a:t>
                      </a:r>
                      <a:r>
                        <a:rPr lang="ko-KR" altLang="en-US" sz="1600" kern="0" spc="0" dirty="0">
                          <a:solidFill>
                            <a:schemeClr val="bg1"/>
                          </a:solidFill>
                          <a:effectLst/>
                        </a:rPr>
                        <a:t>구현</a:t>
                      </a:r>
                    </a:p>
                  </a:txBody>
                  <a:tcPr marL="23810" marR="23810" marT="17351" marB="1735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chemeClr val="bg1"/>
                          </a:solidFill>
                          <a:effectLst/>
                        </a:rPr>
                        <a:t>변동건</a:t>
                      </a:r>
                      <a:endParaRPr lang="ko-KR" altLang="en-US" sz="16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3810" marR="23810" marT="17351" marB="17351" anchor="ctr"/>
                </a:tc>
                <a:extLst>
                  <a:ext uri="{0D108BD9-81ED-4DB2-BD59-A6C34878D82A}">
                    <a16:rowId xmlns:a16="http://schemas.microsoft.com/office/drawing/2014/main" val="897234942"/>
                  </a:ext>
                </a:extLst>
              </a:tr>
              <a:tr h="3412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chemeClr val="bg1"/>
                          </a:solidFill>
                          <a:effectLst/>
                        </a:rPr>
                        <a:t>포토 프리뷰 및 뮤직 플레이어 동작 정의 및 구현</a:t>
                      </a:r>
                    </a:p>
                  </a:txBody>
                  <a:tcPr marL="23810" marR="23810" marT="17351" marB="1735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bg1"/>
                          </a:solidFill>
                          <a:effectLst/>
                        </a:rPr>
                        <a:t>문성철</a:t>
                      </a:r>
                    </a:p>
                  </a:txBody>
                  <a:tcPr marL="23810" marR="23810" marT="17351" marB="17351" anchor="ctr"/>
                </a:tc>
                <a:extLst>
                  <a:ext uri="{0D108BD9-81ED-4DB2-BD59-A6C34878D82A}">
                    <a16:rowId xmlns:a16="http://schemas.microsoft.com/office/drawing/2014/main" val="1382192628"/>
                  </a:ext>
                </a:extLst>
              </a:tr>
              <a:tr h="6477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chemeClr val="bg1"/>
                          </a:solidFill>
                          <a:effectLst/>
                        </a:rPr>
                        <a:t>앨범화면 내부동작 정의 및 구현</a:t>
                      </a:r>
                    </a:p>
                  </a:txBody>
                  <a:tcPr marL="23810" marR="23810" marT="17351" marB="1735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bg1"/>
                          </a:solidFill>
                          <a:effectLst/>
                        </a:rPr>
                        <a:t>고아라</a:t>
                      </a: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chemeClr val="bg1"/>
                          </a:solidFill>
                          <a:effectLst/>
                        </a:rPr>
                        <a:t>황길성</a:t>
                      </a:r>
                      <a:endParaRPr lang="ko-KR" altLang="en-US" sz="16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3810" marR="23810" marT="17351" marB="17351" anchor="ctr"/>
                </a:tc>
                <a:extLst>
                  <a:ext uri="{0D108BD9-81ED-4DB2-BD59-A6C34878D82A}">
                    <a16:rowId xmlns:a16="http://schemas.microsoft.com/office/drawing/2014/main" val="2925778759"/>
                  </a:ext>
                </a:extLst>
              </a:tr>
              <a:tr h="34124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chemeClr val="bg1"/>
                          </a:solidFill>
                          <a:effectLst/>
                        </a:rPr>
                        <a:t>테스트</a:t>
                      </a:r>
                    </a:p>
                  </a:txBody>
                  <a:tcPr marL="23810" marR="23810" marT="17351" marB="1735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bg1"/>
                          </a:solidFill>
                          <a:effectLst/>
                        </a:rPr>
                        <a:t>테스트 및 </a:t>
                      </a:r>
                      <a:r>
                        <a:rPr lang="en-US" sz="1600" kern="0" spc="0" dirty="0">
                          <a:solidFill>
                            <a:schemeClr val="bg1"/>
                          </a:solidFill>
                          <a:effectLst/>
                        </a:rPr>
                        <a:t>Debug</a:t>
                      </a:r>
                    </a:p>
                  </a:txBody>
                  <a:tcPr marL="23810" marR="23810" marT="17351" marB="1735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chemeClr val="bg1"/>
                          </a:solidFill>
                          <a:effectLst/>
                        </a:rPr>
                        <a:t>변동건</a:t>
                      </a:r>
                      <a:endParaRPr lang="ko-KR" altLang="en-US" sz="16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3810" marR="23810" marT="17351" marB="17351" anchor="ctr"/>
                </a:tc>
                <a:extLst>
                  <a:ext uri="{0D108BD9-81ED-4DB2-BD59-A6C34878D82A}">
                    <a16:rowId xmlns:a16="http://schemas.microsoft.com/office/drawing/2014/main" val="1379382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1809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>
            <a:lumMod val="60000"/>
            <a:lumOff val="4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23601</TotalTime>
  <Words>851</Words>
  <Application>Microsoft Office PowerPoint</Application>
  <PresentationFormat>와이드스크린</PresentationFormat>
  <Paragraphs>286</Paragraphs>
  <Slides>25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맑은 고딕</vt:lpstr>
      <vt:lpstr>HY견고딕</vt:lpstr>
      <vt:lpstr>Arial</vt:lpstr>
      <vt:lpstr>굴림체</vt:lpstr>
      <vt:lpstr>Noto Sans</vt:lpstr>
      <vt:lpstr>굴림</vt:lpstr>
      <vt:lpstr>Office 테마</vt:lpstr>
      <vt:lpstr>자료관리프로젝트  2조</vt:lpstr>
      <vt:lpstr>PowerPoint 프레젠테이션</vt:lpstr>
      <vt:lpstr>PowerPoint 프레젠테이션</vt:lpstr>
      <vt:lpstr>프로젝트 핵심 키워드</vt:lpstr>
      <vt:lpstr>PowerPoint 프레젠테이션</vt:lpstr>
      <vt:lpstr>프로젝트의 목표</vt:lpstr>
      <vt:lpstr>요구사항 분석</vt:lpstr>
      <vt:lpstr>PowerPoint 프레젠테이션</vt:lpstr>
      <vt:lpstr>팀원 별 담당 분야</vt:lpstr>
      <vt:lpstr>기능 별 수행 수행 일정</vt:lpstr>
      <vt:lpstr>클래스 다이어그램</vt:lpstr>
      <vt:lpstr>PowerPoint 프레젠테이션</vt:lpstr>
      <vt:lpstr>FTP &amp; DataBase</vt:lpstr>
      <vt:lpstr>프로젝트 내용</vt:lpstr>
      <vt:lpstr>Main</vt:lpstr>
      <vt:lpstr>파일 종류 별 분류</vt:lpstr>
      <vt:lpstr>자료 검색</vt:lpstr>
      <vt:lpstr>Drag &amp; Drop, 썸네일</vt:lpstr>
      <vt:lpstr>미리보기</vt:lpstr>
      <vt:lpstr>앨범 &amp; 슬라이드</vt:lpstr>
      <vt:lpstr>사진 편집기</vt:lpstr>
      <vt:lpstr>사진 편집기</vt:lpstr>
      <vt:lpstr>시 연</vt:lpstr>
      <vt:lpstr>Q &amp; A</vt:lpstr>
      <vt:lpstr>THANK YOU</vt:lpstr>
    </vt:vector>
  </TitlesOfParts>
  <Company>(주) 예스폼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예스폼 템플릿</dc:title>
  <dc:creator>문서서식 예스폼(www.yesform.com) 김다혜</dc:creator>
  <cp:keywords>www.yesform.com</cp:keywords>
  <dc:description>본 문서의 저작권은 예스폼(yesform)에 있으며
무단 복제 배포시 법적인 제재를 받을 수 있습니다.</dc:description>
  <cp:lastModifiedBy>Moon light</cp:lastModifiedBy>
  <cp:revision>1009</cp:revision>
  <dcterms:created xsi:type="dcterms:W3CDTF">2010-02-01T08:03:16Z</dcterms:created>
  <dcterms:modified xsi:type="dcterms:W3CDTF">2017-12-04T16:19:37Z</dcterms:modified>
</cp:coreProperties>
</file>